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413" r:id="rId4"/>
    <p:sldId id="408" r:id="rId5"/>
    <p:sldId id="410" r:id="rId6"/>
    <p:sldId id="409" r:id="rId7"/>
    <p:sldId id="411" r:id="rId8"/>
    <p:sldId id="412" r:id="rId9"/>
    <p:sldId id="284" r:id="rId10"/>
    <p:sldId id="415" r:id="rId11"/>
    <p:sldId id="414" r:id="rId12"/>
    <p:sldId id="416" r:id="rId13"/>
    <p:sldId id="417" r:id="rId14"/>
    <p:sldId id="420" r:id="rId15"/>
    <p:sldId id="419" r:id="rId16"/>
    <p:sldId id="418" r:id="rId17"/>
    <p:sldId id="421" r:id="rId18"/>
    <p:sldId id="422" r:id="rId19"/>
    <p:sldId id="423" r:id="rId20"/>
    <p:sldId id="425" r:id="rId21"/>
    <p:sldId id="424" r:id="rId22"/>
    <p:sldId id="429" r:id="rId23"/>
    <p:sldId id="666" r:id="rId24"/>
    <p:sldId id="428" r:id="rId25"/>
    <p:sldId id="426" r:id="rId26"/>
    <p:sldId id="667" r:id="rId27"/>
    <p:sldId id="668" r:id="rId28"/>
    <p:sldId id="669" r:id="rId29"/>
    <p:sldId id="670" r:id="rId30"/>
    <p:sldId id="672" r:id="rId31"/>
    <p:sldId id="673" r:id="rId32"/>
    <p:sldId id="674" r:id="rId33"/>
    <p:sldId id="676" r:id="rId34"/>
    <p:sldId id="675" r:id="rId35"/>
    <p:sldId id="677" r:id="rId36"/>
    <p:sldId id="681" r:id="rId37"/>
    <p:sldId id="678" r:id="rId38"/>
    <p:sldId id="682" r:id="rId39"/>
    <p:sldId id="679" r:id="rId40"/>
    <p:sldId id="680" r:id="rId41"/>
    <p:sldId id="266" r:id="rId42"/>
  </p:sldIdLst>
  <p:sldSz cx="9144000" cy="6858000" type="screen4x3"/>
  <p:notesSz cx="6797675" cy="9928225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00FF"/>
    <a:srgbClr val="CCFFFF"/>
    <a:srgbClr val="000066"/>
    <a:srgbClr val="0066CC"/>
    <a:srgbClr val="00CC00"/>
    <a:srgbClr val="FF66FF"/>
    <a:srgbClr val="FF6600"/>
    <a:srgbClr val="CCFF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2" autoAdjust="0"/>
    <p:restoredTop sz="71161" autoAdjust="0"/>
  </p:normalViewPr>
  <p:slideViewPr>
    <p:cSldViewPr>
      <p:cViewPr varScale="1">
        <p:scale>
          <a:sx n="77" d="100"/>
          <a:sy n="77" d="100"/>
        </p:scale>
        <p:origin x="2298" y="13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791F20F-3839-48AC-B5FE-E5969B99165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77D0DB-919F-4499-A570-CF4D4B6FAAB3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Proximal epiphysis: </a:t>
            </a:r>
            <a:r>
              <a:rPr lang="zh-CN" altLang="en-US" dirty="0"/>
              <a:t>近端骺， </a:t>
            </a:r>
            <a:r>
              <a:rPr lang="en-US" altLang="zh-CN" dirty="0"/>
              <a:t>Diaphysis</a:t>
            </a:r>
            <a:r>
              <a:rPr lang="zh-CN" altLang="en-US" dirty="0"/>
              <a:t>：骨干， </a:t>
            </a:r>
            <a:r>
              <a:rPr lang="en-US" altLang="zh-CN" dirty="0"/>
              <a:t>Distal epiphysis</a:t>
            </a:r>
            <a:r>
              <a:rPr lang="zh-CN" altLang="en-US" dirty="0"/>
              <a:t>： 远端骺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Spongy bone</a:t>
            </a:r>
            <a:r>
              <a:rPr lang="zh-CN" altLang="en-US" dirty="0"/>
              <a:t>：松质骨，海绵骨</a:t>
            </a:r>
            <a:r>
              <a:rPr lang="en-US" altLang="zh-CN" dirty="0"/>
              <a:t>;</a:t>
            </a:r>
            <a:r>
              <a:rPr lang="zh-CN" altLang="en-US" dirty="0"/>
              <a:t>， </a:t>
            </a:r>
            <a:r>
              <a:rPr lang="en-US" altLang="zh-CN" dirty="0"/>
              <a:t>Articular cartilage</a:t>
            </a:r>
            <a:r>
              <a:rPr lang="zh-CN" altLang="en-US" dirty="0"/>
              <a:t>：关节软骨， </a:t>
            </a:r>
            <a:r>
              <a:rPr lang="en-US" altLang="zh-CN" dirty="0"/>
              <a:t>epiphyseal line</a:t>
            </a:r>
            <a:r>
              <a:rPr lang="zh-CN" altLang="en-US" dirty="0"/>
              <a:t>：骺线， </a:t>
            </a:r>
            <a:r>
              <a:rPr lang="en-US" altLang="zh-CN" dirty="0"/>
              <a:t>periosteum</a:t>
            </a:r>
            <a:r>
              <a:rPr lang="zh-CN" altLang="en-US" dirty="0"/>
              <a:t>： 骨膜，</a:t>
            </a:r>
            <a:r>
              <a:rPr lang="en-US" altLang="zh-CN" dirty="0"/>
              <a:t>compact bone</a:t>
            </a:r>
            <a:r>
              <a:rPr lang="zh-CN" altLang="en-US" dirty="0"/>
              <a:t>：密质骨， </a:t>
            </a:r>
            <a:r>
              <a:rPr lang="en-US" altLang="zh-CN" dirty="0"/>
              <a:t>medullary cavity</a:t>
            </a:r>
            <a:r>
              <a:rPr lang="zh-CN" altLang="en-US" dirty="0"/>
              <a:t>：髓腔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Endosteum</a:t>
            </a:r>
            <a:r>
              <a:rPr lang="zh-CN" altLang="en-US" dirty="0"/>
              <a:t>：骨内膜， </a:t>
            </a:r>
            <a:r>
              <a:rPr lang="en-US" altLang="zh-CN" dirty="0"/>
              <a:t>Yellow bone narrow</a:t>
            </a:r>
            <a:r>
              <a:rPr lang="zh-CN" altLang="en-US" dirty="0"/>
              <a:t>：黄骨髓，</a:t>
            </a:r>
            <a:r>
              <a:rPr lang="en-US" altLang="zh-CN" dirty="0"/>
              <a:t>perforating fibers</a:t>
            </a:r>
            <a:r>
              <a:rPr lang="zh-CN" altLang="en-US" dirty="0"/>
              <a:t>：穿通纤维， </a:t>
            </a:r>
            <a:r>
              <a:rPr lang="en-US" altLang="zh-CN" dirty="0"/>
              <a:t>Nutrient arteries</a:t>
            </a:r>
            <a:r>
              <a:rPr lang="zh-CN" altLang="en-US" dirty="0"/>
              <a:t>：滋养动脉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每平方英寸</a:t>
            </a:r>
            <a:r>
              <a:rPr lang="en-US" altLang="zh-CN" sz="1200" dirty="0"/>
              <a:t>24000</a:t>
            </a:r>
            <a:r>
              <a:rPr lang="zh-CN" altLang="en-US" sz="1200" dirty="0"/>
              <a:t>磅，是钢筋混凝土的</a:t>
            </a:r>
            <a:r>
              <a:rPr lang="en-US" altLang="zh-CN" sz="1200" dirty="0"/>
              <a:t>4</a:t>
            </a:r>
            <a:r>
              <a:rPr lang="zh-CN" altLang="en-US" sz="1200" dirty="0"/>
              <a:t>倍</a:t>
            </a:r>
          </a:p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675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Proximal epiphysis: </a:t>
            </a:r>
            <a:r>
              <a:rPr lang="zh-CN" altLang="en-US" dirty="0"/>
              <a:t>近端骺， </a:t>
            </a:r>
            <a:r>
              <a:rPr lang="en-US" altLang="zh-CN" dirty="0"/>
              <a:t>Diaphysis</a:t>
            </a:r>
            <a:r>
              <a:rPr lang="zh-CN" altLang="en-US" dirty="0"/>
              <a:t>：骨干， </a:t>
            </a:r>
            <a:r>
              <a:rPr lang="en-US" altLang="zh-CN" dirty="0"/>
              <a:t>Distal epiphysis</a:t>
            </a:r>
            <a:r>
              <a:rPr lang="zh-CN" altLang="en-US" dirty="0"/>
              <a:t>： 远端骺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Spongy bone</a:t>
            </a:r>
            <a:r>
              <a:rPr lang="zh-CN" altLang="en-US" dirty="0"/>
              <a:t>：松质骨，海绵骨</a:t>
            </a:r>
            <a:r>
              <a:rPr lang="en-US" altLang="zh-CN" dirty="0"/>
              <a:t>;</a:t>
            </a:r>
            <a:r>
              <a:rPr lang="zh-CN" altLang="en-US" dirty="0"/>
              <a:t>， </a:t>
            </a:r>
            <a:r>
              <a:rPr lang="en-US" altLang="zh-CN" dirty="0"/>
              <a:t>Articular cartilage</a:t>
            </a:r>
            <a:r>
              <a:rPr lang="zh-CN" altLang="en-US" dirty="0"/>
              <a:t>：关节软骨， </a:t>
            </a:r>
            <a:r>
              <a:rPr lang="en-US" altLang="zh-CN" dirty="0"/>
              <a:t>epiphyseal line</a:t>
            </a:r>
            <a:r>
              <a:rPr lang="zh-CN" altLang="en-US" dirty="0"/>
              <a:t>：骺线， </a:t>
            </a:r>
            <a:r>
              <a:rPr lang="en-US" altLang="zh-CN" dirty="0"/>
              <a:t>periosteum</a:t>
            </a:r>
            <a:r>
              <a:rPr lang="zh-CN" altLang="en-US" dirty="0"/>
              <a:t>： 骨膜，</a:t>
            </a:r>
            <a:r>
              <a:rPr lang="en-US" altLang="zh-CN" dirty="0"/>
              <a:t>compact bone</a:t>
            </a:r>
            <a:r>
              <a:rPr lang="zh-CN" altLang="en-US" dirty="0"/>
              <a:t>：密质骨， </a:t>
            </a:r>
            <a:r>
              <a:rPr lang="en-US" altLang="zh-CN" dirty="0"/>
              <a:t>medullary cavity</a:t>
            </a:r>
            <a:r>
              <a:rPr lang="zh-CN" altLang="en-US" dirty="0"/>
              <a:t>：髓腔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Endosteum</a:t>
            </a:r>
            <a:r>
              <a:rPr lang="zh-CN" altLang="en-US" dirty="0"/>
              <a:t>：骨内膜， </a:t>
            </a:r>
            <a:r>
              <a:rPr lang="en-US" altLang="zh-CN" dirty="0"/>
              <a:t>Yellow bone narrow</a:t>
            </a:r>
            <a:r>
              <a:rPr lang="zh-CN" altLang="en-US" dirty="0"/>
              <a:t>：黄骨髓，</a:t>
            </a:r>
            <a:r>
              <a:rPr lang="en-US" altLang="zh-CN" dirty="0"/>
              <a:t>perforating fibers</a:t>
            </a:r>
            <a:r>
              <a:rPr lang="zh-CN" altLang="en-US" dirty="0"/>
              <a:t>：穿通纤维， </a:t>
            </a:r>
            <a:r>
              <a:rPr lang="en-US" altLang="zh-CN" dirty="0"/>
              <a:t>Nutrient arteries</a:t>
            </a:r>
            <a:r>
              <a:rPr lang="zh-CN" altLang="en-US" dirty="0"/>
              <a:t>：滋养动脉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每平方英寸</a:t>
            </a:r>
            <a:r>
              <a:rPr lang="en-US" altLang="zh-CN" sz="1200" dirty="0"/>
              <a:t>24000</a:t>
            </a:r>
            <a:r>
              <a:rPr lang="zh-CN" altLang="en-US" sz="1200" dirty="0"/>
              <a:t>磅，是钢筋混凝土的</a:t>
            </a:r>
            <a:r>
              <a:rPr lang="en-US" altLang="zh-CN" sz="1200" dirty="0"/>
              <a:t>4</a:t>
            </a:r>
            <a:r>
              <a:rPr lang="zh-CN" altLang="en-US" sz="1200" dirty="0"/>
              <a:t>倍</a:t>
            </a:r>
          </a:p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449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7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878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518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899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814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548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845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40</a:t>
            </a:r>
            <a:r>
              <a:rPr lang="zh-CN" altLang="en-US" dirty="0"/>
              <a:t>岁之前：几乎没有肌肉力量的损失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en-US" altLang="zh-CN" dirty="0"/>
              <a:t>40</a:t>
            </a:r>
            <a:r>
              <a:rPr lang="zh-CN" altLang="en-US" dirty="0"/>
              <a:t>岁至</a:t>
            </a:r>
            <a:r>
              <a:rPr lang="en-US" altLang="zh-CN" dirty="0"/>
              <a:t>50</a:t>
            </a:r>
            <a:r>
              <a:rPr lang="zh-CN" altLang="en-US" dirty="0"/>
              <a:t>岁之间：肌肉力量的损失非常小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en-US" altLang="zh-CN" dirty="0"/>
              <a:t>60</a:t>
            </a:r>
            <a:r>
              <a:rPr lang="zh-CN" altLang="en-US" dirty="0"/>
              <a:t>、</a:t>
            </a:r>
            <a:r>
              <a:rPr lang="en-US" altLang="zh-CN" dirty="0"/>
              <a:t>70</a:t>
            </a:r>
            <a:r>
              <a:rPr lang="zh-CN" altLang="en-US" dirty="0"/>
              <a:t>岁左右：在人体其他系统发生变化的同时，肌肉力量会减少</a:t>
            </a:r>
            <a:r>
              <a:rPr lang="en-US" altLang="zh-CN" dirty="0"/>
              <a:t>10%</a:t>
            </a:r>
            <a:r>
              <a:rPr lang="zh-CN" altLang="en-US" dirty="0"/>
              <a:t>到</a:t>
            </a:r>
            <a:r>
              <a:rPr lang="en-US" altLang="zh-CN" dirty="0"/>
              <a:t>20%</a:t>
            </a:r>
            <a:r>
              <a:rPr lang="zh-CN" altLang="en-US" dirty="0"/>
              <a:t>。而到了</a:t>
            </a:r>
            <a:r>
              <a:rPr lang="en-US" altLang="zh-CN" dirty="0"/>
              <a:t>70</a:t>
            </a:r>
            <a:r>
              <a:rPr lang="zh-CN" altLang="en-US" dirty="0"/>
              <a:t>、</a:t>
            </a:r>
            <a:r>
              <a:rPr lang="en-US" altLang="zh-CN" dirty="0"/>
              <a:t>80</a:t>
            </a:r>
            <a:r>
              <a:rPr lang="zh-CN" altLang="en-US" dirty="0"/>
              <a:t>岁左右，力量则会减少</a:t>
            </a:r>
            <a:r>
              <a:rPr lang="en-US" altLang="zh-CN" dirty="0"/>
              <a:t>30%</a:t>
            </a:r>
            <a:r>
              <a:rPr lang="zh-CN" altLang="en-US" dirty="0"/>
              <a:t>至</a:t>
            </a:r>
            <a:r>
              <a:rPr lang="en-US" altLang="zh-CN" dirty="0"/>
              <a:t>40%</a:t>
            </a:r>
            <a:r>
              <a:rPr lang="zh-CN" altLang="en-US" dirty="0"/>
              <a:t>。腿部肌肉力量的损失要比手部和臂部肌肉损失的力量多很多。 </a:t>
            </a:r>
          </a:p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47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520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76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40</a:t>
            </a:r>
            <a:r>
              <a:rPr lang="zh-CN" altLang="en-US" dirty="0"/>
              <a:t>岁之前：几乎没有肌肉力量的损失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en-US" altLang="zh-CN" dirty="0"/>
              <a:t>40</a:t>
            </a:r>
            <a:r>
              <a:rPr lang="zh-CN" altLang="en-US" dirty="0"/>
              <a:t>岁至</a:t>
            </a:r>
            <a:r>
              <a:rPr lang="en-US" altLang="zh-CN" dirty="0"/>
              <a:t>50</a:t>
            </a:r>
            <a:r>
              <a:rPr lang="zh-CN" altLang="en-US" dirty="0"/>
              <a:t>岁之间：肌肉力量的损失非常小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en-US" altLang="zh-CN" dirty="0"/>
              <a:t>60</a:t>
            </a:r>
            <a:r>
              <a:rPr lang="zh-CN" altLang="en-US" dirty="0"/>
              <a:t>、</a:t>
            </a:r>
            <a:r>
              <a:rPr lang="en-US" altLang="zh-CN" dirty="0"/>
              <a:t>70</a:t>
            </a:r>
            <a:r>
              <a:rPr lang="zh-CN" altLang="en-US" dirty="0"/>
              <a:t>岁左右：在人体其他系统发生变化的同时，肌肉力量会减少</a:t>
            </a:r>
            <a:r>
              <a:rPr lang="en-US" altLang="zh-CN" dirty="0"/>
              <a:t>10%</a:t>
            </a:r>
            <a:r>
              <a:rPr lang="zh-CN" altLang="en-US" dirty="0"/>
              <a:t>到</a:t>
            </a:r>
            <a:r>
              <a:rPr lang="en-US" altLang="zh-CN" dirty="0"/>
              <a:t>20%</a:t>
            </a:r>
            <a:r>
              <a:rPr lang="zh-CN" altLang="en-US" dirty="0"/>
              <a:t>。而到了</a:t>
            </a:r>
            <a:r>
              <a:rPr lang="en-US" altLang="zh-CN" dirty="0"/>
              <a:t>70</a:t>
            </a:r>
            <a:r>
              <a:rPr lang="zh-CN" altLang="en-US" dirty="0"/>
              <a:t>、</a:t>
            </a:r>
            <a:r>
              <a:rPr lang="en-US" altLang="zh-CN" dirty="0"/>
              <a:t>80</a:t>
            </a:r>
            <a:r>
              <a:rPr lang="zh-CN" altLang="en-US" dirty="0"/>
              <a:t>岁左右，力量则会减少</a:t>
            </a:r>
            <a:r>
              <a:rPr lang="en-US" altLang="zh-CN" dirty="0"/>
              <a:t>30%</a:t>
            </a:r>
            <a:r>
              <a:rPr lang="zh-CN" altLang="en-US" dirty="0"/>
              <a:t>至</a:t>
            </a:r>
            <a:r>
              <a:rPr lang="en-US" altLang="zh-CN" dirty="0"/>
              <a:t>40%</a:t>
            </a:r>
            <a:r>
              <a:rPr lang="zh-CN" altLang="en-US" dirty="0"/>
              <a:t>。腿部肌肉力量的损失要比手部和臂部肌肉损失的力量多很多。 </a:t>
            </a:r>
          </a:p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433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80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098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455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045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923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354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rgbClr val="333399"/>
                </a:solidFill>
              </a:rPr>
              <a:t>鼻、咽、喉的</a:t>
            </a:r>
            <a:r>
              <a:rPr lang="zh-CN" altLang="en-US" sz="1200" b="1" dirty="0">
                <a:solidFill>
                  <a:srgbClr val="FF0000"/>
                </a:solidFill>
              </a:rPr>
              <a:t>粘膜</a:t>
            </a:r>
            <a:r>
              <a:rPr lang="zh-CN" altLang="en-US" sz="1200" b="1" dirty="0">
                <a:solidFill>
                  <a:srgbClr val="333399"/>
                </a:solidFill>
              </a:rPr>
              <a:t>均变薄，</a:t>
            </a:r>
            <a:r>
              <a:rPr lang="zh-CN" altLang="en-US" sz="1200" b="1" dirty="0">
                <a:solidFill>
                  <a:srgbClr val="FF0000"/>
                </a:solidFill>
              </a:rPr>
              <a:t>管腔</a:t>
            </a:r>
            <a:r>
              <a:rPr lang="zh-CN" altLang="en-US" sz="1200" b="1" dirty="0">
                <a:solidFill>
                  <a:srgbClr val="333399"/>
                </a:solidFill>
              </a:rPr>
              <a:t>扩大，</a:t>
            </a:r>
            <a:r>
              <a:rPr lang="zh-CN" altLang="en-US" sz="1200" b="1" dirty="0">
                <a:solidFill>
                  <a:srgbClr val="FF0000"/>
                </a:solidFill>
              </a:rPr>
              <a:t>软骨</a:t>
            </a:r>
            <a:r>
              <a:rPr lang="zh-CN" altLang="en-US" sz="1200" b="1" dirty="0">
                <a:solidFill>
                  <a:srgbClr val="333399"/>
                </a:solidFill>
              </a:rPr>
              <a:t>钙化</a:t>
            </a:r>
          </a:p>
          <a:p>
            <a:pPr algn="l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rgbClr val="333399"/>
                </a:solidFill>
              </a:rPr>
              <a:t>气管及支气管上皮粘液腺退行变性，纤毛运动</a:t>
            </a:r>
            <a:r>
              <a:rPr lang="zh-CN" altLang="en-US" sz="1200" b="1" dirty="0">
                <a:solidFill>
                  <a:srgbClr val="333399"/>
                </a:solidFill>
                <a:cs typeface="Arial" panose="020B0604020202020204" pitchFamily="34" charset="0"/>
              </a:rPr>
              <a:t>↓</a:t>
            </a:r>
            <a:endParaRPr lang="zh-CN" altLang="en-US" sz="1200" b="1" dirty="0">
              <a:solidFill>
                <a:srgbClr val="333399"/>
              </a:solidFill>
            </a:endParaRPr>
          </a:p>
          <a:p>
            <a:pPr algn="l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200" b="1" dirty="0">
                <a:solidFill>
                  <a:srgbClr val="333399"/>
                </a:solidFill>
              </a:rPr>
              <a:t>       老年人上呼吸道防御功能降低，易于感染和易患</a:t>
            </a:r>
            <a:r>
              <a:rPr lang="zh-CN" altLang="en-US" sz="1200" b="1" dirty="0">
                <a:solidFill>
                  <a:srgbClr val="FF0000"/>
                </a:solidFill>
              </a:rPr>
              <a:t>老年性支气管炎</a:t>
            </a:r>
            <a:r>
              <a:rPr lang="zh-CN" altLang="en-US" sz="1200" b="1" dirty="0">
                <a:solidFill>
                  <a:srgbClr val="333399"/>
                </a:solidFill>
              </a:rPr>
              <a:t>。</a:t>
            </a:r>
            <a:endParaRPr lang="en-US" altLang="zh-CN" sz="1200" b="1" dirty="0">
              <a:solidFill>
                <a:srgbClr val="333399"/>
              </a:solidFill>
            </a:endParaRPr>
          </a:p>
          <a:p>
            <a:pPr algn="l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200" b="1" dirty="0">
                <a:solidFill>
                  <a:srgbClr val="333399"/>
                </a:solidFill>
              </a:rPr>
              <a:t>1mm</a:t>
            </a:r>
            <a:r>
              <a:rPr lang="zh-CN" altLang="en-US" sz="1200" b="1" dirty="0">
                <a:solidFill>
                  <a:srgbClr val="333399"/>
                </a:solidFill>
              </a:rPr>
              <a:t>以下的细支气管：粘液分泌</a:t>
            </a:r>
            <a:r>
              <a:rPr lang="zh-CN" altLang="en-US" sz="1200" b="1" dirty="0">
                <a:solidFill>
                  <a:srgbClr val="FF0000"/>
                </a:solidFill>
              </a:rPr>
              <a:t>↑</a:t>
            </a:r>
            <a:r>
              <a:rPr lang="zh-CN" altLang="en-US" sz="1200" b="1" dirty="0">
                <a:solidFill>
                  <a:srgbClr val="333399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200" b="1" dirty="0">
                <a:solidFill>
                  <a:srgbClr val="333399"/>
                </a:solidFill>
              </a:rPr>
              <a:t>管腔</a:t>
            </a:r>
            <a:r>
              <a:rPr lang="zh-CN" altLang="en-US" sz="1200" b="1" dirty="0">
                <a:solidFill>
                  <a:srgbClr val="FF0000"/>
                </a:solidFill>
              </a:rPr>
              <a:t>↓</a:t>
            </a:r>
            <a:r>
              <a:rPr lang="zh-CN" altLang="en-US" sz="1200" dirty="0"/>
              <a:t> </a:t>
            </a:r>
            <a:r>
              <a:rPr lang="zh-CN" altLang="en-US" sz="1200" b="1" dirty="0">
                <a:solidFill>
                  <a:srgbClr val="333399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200" b="1" dirty="0">
                <a:solidFill>
                  <a:srgbClr val="333399"/>
                </a:solidFill>
              </a:rPr>
              <a:t>内在气流阻力</a:t>
            </a:r>
            <a:r>
              <a:rPr lang="zh-CN" altLang="en-US" sz="1200" b="1" dirty="0">
                <a:solidFill>
                  <a:srgbClr val="FF0000"/>
                </a:solidFill>
              </a:rPr>
              <a:t>↑</a:t>
            </a:r>
            <a:r>
              <a:rPr lang="zh-CN" altLang="en-US" sz="1200" b="1" dirty="0">
                <a:solidFill>
                  <a:srgbClr val="333399"/>
                </a:solidFill>
              </a:rPr>
              <a:t>分泌物排出能力</a:t>
            </a:r>
            <a:r>
              <a:rPr lang="zh-CN" altLang="en-US" sz="1200" b="1" dirty="0">
                <a:solidFill>
                  <a:srgbClr val="FF0000"/>
                </a:solidFill>
              </a:rPr>
              <a:t>↓ </a:t>
            </a:r>
            <a:r>
              <a:rPr lang="zh-CN" altLang="en-US" sz="1200" b="1" dirty="0">
                <a:solidFill>
                  <a:srgbClr val="333399"/>
                </a:solidFill>
                <a:sym typeface="Wingdings" panose="05000000000000000000" pitchFamily="2" charset="2"/>
              </a:rPr>
              <a:t>感染率</a:t>
            </a:r>
            <a:r>
              <a:rPr lang="zh-CN" altLang="en-US" sz="1200" b="1" dirty="0">
                <a:solidFill>
                  <a:srgbClr val="FF0000"/>
                </a:solidFill>
              </a:rPr>
              <a:t>↑</a:t>
            </a:r>
            <a:endParaRPr lang="zh-CN" altLang="en-US" sz="1200" b="1" dirty="0">
              <a:solidFill>
                <a:srgbClr val="333399"/>
              </a:solidFill>
            </a:endParaRPr>
          </a:p>
          <a:p>
            <a:pPr algn="l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rgbClr val="333399"/>
                </a:solidFill>
              </a:rPr>
              <a:t>肺泡数量</a:t>
            </a:r>
            <a:r>
              <a:rPr lang="zh-CN" altLang="en-US" sz="1200" b="1" dirty="0">
                <a:solidFill>
                  <a:srgbClr val="FF0000"/>
                </a:solidFill>
              </a:rPr>
              <a:t>↓</a:t>
            </a:r>
            <a:r>
              <a:rPr lang="zh-CN" altLang="en-US" sz="1200" b="1" dirty="0">
                <a:solidFill>
                  <a:srgbClr val="333399"/>
                </a:solidFill>
              </a:rPr>
              <a:t>和肺泡壁</a:t>
            </a:r>
            <a:r>
              <a:rPr lang="zh-CN" altLang="en-US" sz="1200" b="1" dirty="0">
                <a:solidFill>
                  <a:srgbClr val="FF0000"/>
                </a:solidFill>
                <a:cs typeface="Arial" panose="020B0604020202020204" pitchFamily="34" charset="0"/>
              </a:rPr>
              <a:t>↓</a:t>
            </a:r>
            <a:r>
              <a:rPr lang="zh-CN" altLang="en-US" sz="1200" b="1" dirty="0">
                <a:solidFill>
                  <a:srgbClr val="333399"/>
                </a:solidFill>
              </a:rPr>
              <a:t> </a:t>
            </a:r>
            <a:r>
              <a:rPr lang="zh-CN" altLang="en-US" sz="1200" b="1" dirty="0">
                <a:solidFill>
                  <a:srgbClr val="333399"/>
                </a:solidFill>
                <a:cs typeface="Arial" panose="020B0604020202020204" pitchFamily="34" charset="0"/>
              </a:rPr>
              <a:t>，肺泡毛细血管网</a:t>
            </a:r>
            <a:r>
              <a:rPr lang="zh-CN" altLang="en-US" sz="1200" b="1" dirty="0">
                <a:solidFill>
                  <a:srgbClr val="FF0000"/>
                </a:solidFill>
              </a:rPr>
              <a:t>↓</a:t>
            </a:r>
            <a:r>
              <a:rPr lang="zh-CN" altLang="en-US" sz="1200" b="1" dirty="0">
                <a:solidFill>
                  <a:srgbClr val="333399"/>
                </a:solidFill>
                <a:cs typeface="Arial" panose="020B0604020202020204" pitchFamily="34" charset="0"/>
              </a:rPr>
              <a:t>与硬化和肺泡隔弹性纤维弹性</a:t>
            </a:r>
            <a:r>
              <a:rPr lang="zh-CN" altLang="en-US" sz="1200" b="1" dirty="0">
                <a:solidFill>
                  <a:srgbClr val="FF0000"/>
                </a:solidFill>
                <a:cs typeface="Arial" panose="020B0604020202020204" pitchFamily="34" charset="0"/>
              </a:rPr>
              <a:t>↓</a:t>
            </a:r>
            <a:r>
              <a:rPr lang="zh-CN" altLang="en-US" sz="1200" b="1" dirty="0">
                <a:solidFill>
                  <a:srgbClr val="333399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CN" altLang="en-US" sz="1200" b="1" dirty="0">
                <a:solidFill>
                  <a:srgbClr val="333399"/>
                </a:solidFill>
                <a:cs typeface="Arial" panose="020B0604020202020204" pitchFamily="34" charset="0"/>
              </a:rPr>
              <a:t>肺萎缩变小，且无功能肺泡扩大，有肺气肿倾向。</a:t>
            </a:r>
          </a:p>
          <a:p>
            <a:pPr algn="l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rgbClr val="333399"/>
                </a:solidFill>
              </a:rPr>
              <a:t>呼吸粘膜和粘液纤毛转运系统功能</a:t>
            </a:r>
            <a:r>
              <a:rPr lang="zh-CN" altLang="en-US" sz="1200" b="1" dirty="0">
                <a:solidFill>
                  <a:srgbClr val="FF0000"/>
                </a:solidFill>
              </a:rPr>
              <a:t>↓</a:t>
            </a:r>
            <a:r>
              <a:rPr lang="zh-CN" altLang="en-US" sz="1200" b="1" dirty="0">
                <a:solidFill>
                  <a:srgbClr val="333399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200" b="1" dirty="0">
                <a:solidFill>
                  <a:srgbClr val="333399"/>
                </a:solidFill>
              </a:rPr>
              <a:t>咳嗽反射</a:t>
            </a:r>
            <a:r>
              <a:rPr lang="zh-CN" altLang="en-US" sz="1200" b="1" dirty="0">
                <a:solidFill>
                  <a:srgbClr val="FF0000"/>
                </a:solidFill>
              </a:rPr>
              <a:t>↓</a:t>
            </a:r>
            <a:r>
              <a:rPr lang="zh-CN" altLang="en-US" sz="1200" b="1" dirty="0">
                <a:solidFill>
                  <a:srgbClr val="333399"/>
                </a:solidFill>
              </a:rPr>
              <a:t>       </a:t>
            </a:r>
            <a:r>
              <a:rPr lang="zh-CN" altLang="en-US" sz="1200" b="1" dirty="0">
                <a:solidFill>
                  <a:srgbClr val="333399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200" b="1" dirty="0">
                <a:solidFill>
                  <a:srgbClr val="333399"/>
                </a:solidFill>
              </a:rPr>
              <a:t>滞留在肺内的分泌物和异物增多</a:t>
            </a:r>
          </a:p>
          <a:p>
            <a:pPr algn="l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200" b="1" dirty="0">
                <a:solidFill>
                  <a:srgbClr val="333399"/>
                </a:solidFill>
              </a:rPr>
              <a:t> </a:t>
            </a:r>
          </a:p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73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66"/>
                </a:solidFill>
              </a:rPr>
              <a:t>Outline/agenda</a:t>
            </a:r>
          </a:p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0709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rgbClr val="333399"/>
                </a:solidFill>
              </a:rPr>
              <a:t>隔膜和特定胸肌的收缩和扩展</a:t>
            </a:r>
            <a:r>
              <a:rPr lang="zh-CN" altLang="en-US" sz="1200" b="1" dirty="0">
                <a:solidFill>
                  <a:srgbClr val="FF0000"/>
                </a:solidFill>
                <a:cs typeface="Arial" panose="020B0604020202020204" pitchFamily="34" charset="0"/>
              </a:rPr>
              <a:t>↓</a:t>
            </a:r>
            <a:endParaRPr lang="zh-CN" altLang="en-US" sz="1200" b="1" dirty="0">
              <a:solidFill>
                <a:srgbClr val="333399"/>
              </a:solidFill>
              <a:cs typeface="Arial" panose="020B0604020202020204" pitchFamily="34" charset="0"/>
            </a:endParaRPr>
          </a:p>
          <a:p>
            <a:pPr algn="l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rgbClr val="333399"/>
                </a:solidFill>
                <a:cs typeface="Arial" panose="020B0604020202020204" pitchFamily="34" charset="0"/>
              </a:rPr>
              <a:t>随着衰老的进程，胸骨前后径变大，横径变小而呈桶胸；肋软骨逐渐钙化，弹性降低；肋骨脱钙，致使肋活动力减弱，胸廓僵硬，再加上呼吸肌萎缩和肺弹性回缩力降低。 </a:t>
            </a:r>
          </a:p>
          <a:p>
            <a:pPr algn="l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rgbClr val="333399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200" b="1" dirty="0">
                <a:solidFill>
                  <a:srgbClr val="333399"/>
                </a:solidFill>
              </a:rPr>
              <a:t>造真空能力和肺活量减少，残气量增多</a:t>
            </a:r>
            <a:endParaRPr lang="en-US" altLang="zh-CN" sz="1200" b="1" dirty="0">
              <a:solidFill>
                <a:srgbClr val="333399"/>
              </a:solidFill>
            </a:endParaRPr>
          </a:p>
          <a:p>
            <a:pPr algn="l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sz="1200" b="1" dirty="0">
              <a:solidFill>
                <a:srgbClr val="333399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200" b="1" dirty="0">
                <a:solidFill>
                  <a:srgbClr val="FF0000"/>
                </a:solidFill>
                <a:cs typeface="Arial" panose="020B0604020202020204" pitchFamily="34" charset="0"/>
              </a:rPr>
              <a:t>弹性回缩力</a:t>
            </a:r>
            <a:r>
              <a:rPr lang="zh-CN" altLang="en-US" sz="1200" b="1" dirty="0">
                <a:solidFill>
                  <a:srgbClr val="333399"/>
                </a:solidFill>
                <a:cs typeface="Arial" panose="020B0604020202020204" pitchFamily="34" charset="0"/>
              </a:rPr>
              <a:t>(elasticity-recovery) ，由弹性纤维、胶原纤维等肺弹性成分和肺泡</a:t>
            </a:r>
            <a:r>
              <a:rPr lang="en-US" altLang="zh-CN" sz="1200" b="1" dirty="0">
                <a:solidFill>
                  <a:srgbClr val="333399"/>
                </a:solidFill>
                <a:cs typeface="Arial" panose="020B0604020202020204" pitchFamily="34" charset="0"/>
              </a:rPr>
              <a:t>(</a:t>
            </a:r>
            <a:r>
              <a:rPr lang="zh-CN" altLang="en-US" sz="1200" b="1" dirty="0">
                <a:solidFill>
                  <a:srgbClr val="333399"/>
                </a:solidFill>
                <a:cs typeface="Arial" panose="020B0604020202020204" pitchFamily="34" charset="0"/>
              </a:rPr>
              <a:t>液</a:t>
            </a:r>
            <a:r>
              <a:rPr lang="en-US" altLang="zh-CN" sz="1200" b="1" dirty="0">
                <a:solidFill>
                  <a:srgbClr val="333399"/>
                </a:solidFill>
                <a:cs typeface="Arial" panose="020B0604020202020204" pitchFamily="34" charset="0"/>
              </a:rPr>
              <a:t>)</a:t>
            </a:r>
            <a:r>
              <a:rPr lang="zh-CN" altLang="en-US" sz="1200" b="1" dirty="0">
                <a:solidFill>
                  <a:srgbClr val="333399"/>
                </a:solidFill>
                <a:cs typeface="Arial" panose="020B0604020202020204" pitchFamily="34" charset="0"/>
              </a:rPr>
              <a:t>表面张力所构成，它是当空气进入肺部时，产生的一种抵抗肺扩张的力或趋势。</a:t>
            </a:r>
          </a:p>
          <a:p>
            <a:endParaRPr lang="en-US" altLang="zh-CN" dirty="0">
              <a:solidFill>
                <a:srgbClr val="000066"/>
              </a:solidFill>
            </a:endParaRPr>
          </a:p>
          <a:p>
            <a:pPr>
              <a:spcBef>
                <a:spcPct val="5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zh-CN" altLang="en-US" sz="1200" b="1" dirty="0">
                <a:solidFill>
                  <a:srgbClr val="333399"/>
                </a:solidFill>
                <a:cs typeface="Arial" pitchFamily="34" charset="0"/>
              </a:rPr>
              <a:t>弹性纤维和胶原纤维比例失衡</a:t>
            </a:r>
          </a:p>
          <a:p>
            <a:pPr>
              <a:spcBef>
                <a:spcPct val="5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zh-CN" altLang="en-US" sz="1200" b="1" dirty="0">
                <a:solidFill>
                  <a:srgbClr val="333399"/>
                </a:solidFill>
                <a:cs typeface="Arial" pitchFamily="34" charset="0"/>
              </a:rPr>
              <a:t>肺泡毛细血管壁加厚</a:t>
            </a:r>
          </a:p>
          <a:p>
            <a:pPr>
              <a:spcBef>
                <a:spcPct val="5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zh-CN" altLang="en-US" sz="1200" b="1" dirty="0">
                <a:solidFill>
                  <a:srgbClr val="333399"/>
                </a:solidFill>
                <a:cs typeface="Arial" pitchFamily="34" charset="0"/>
              </a:rPr>
              <a:t>肺泡表面活性物质生成不足或失活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361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8754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989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2760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997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1903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5132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127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66"/>
                </a:solidFill>
              </a:rPr>
              <a:t>几个运动的常识</a:t>
            </a:r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975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432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静息能耗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kca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/kg/d)</a:t>
            </a:r>
            <a:r>
              <a:rPr lang="en-US" altLang="zh-CN" dirty="0"/>
              <a:t> 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Liver</a:t>
            </a:r>
            <a:r>
              <a:rPr lang="en-US" altLang="zh-CN" dirty="0"/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200</a:t>
            </a:r>
            <a:r>
              <a:rPr lang="en-US" altLang="zh-CN" dirty="0"/>
              <a:t> 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Brain</a:t>
            </a:r>
            <a:r>
              <a:rPr lang="en-US" altLang="zh-CN" dirty="0"/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240</a:t>
            </a:r>
            <a:r>
              <a:rPr lang="en-US" altLang="zh-CN" dirty="0"/>
              <a:t> 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Heart</a:t>
            </a:r>
            <a:r>
              <a:rPr lang="en-US" altLang="zh-CN" dirty="0"/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440</a:t>
            </a:r>
            <a:r>
              <a:rPr lang="en-US" altLang="zh-CN" dirty="0"/>
              <a:t> 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Kidney</a:t>
            </a:r>
            <a:r>
              <a:rPr lang="en-US" altLang="zh-CN" dirty="0"/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440</a:t>
            </a:r>
            <a:r>
              <a:rPr lang="en-US" altLang="zh-CN" dirty="0"/>
              <a:t> 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Skeletal muscle</a:t>
            </a:r>
            <a:r>
              <a:rPr lang="en-US" altLang="zh-CN" dirty="0"/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13</a:t>
            </a:r>
            <a:r>
              <a:rPr lang="en-US" altLang="zh-CN" dirty="0"/>
              <a:t> 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Adipose tissue</a:t>
            </a:r>
            <a:r>
              <a:rPr lang="en-US" altLang="zh-CN" dirty="0"/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4.5</a:t>
            </a:r>
            <a:r>
              <a:rPr lang="en-US" altLang="zh-CN" dirty="0"/>
              <a:t> 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Residual mass</a:t>
            </a:r>
            <a:r>
              <a:rPr lang="en-US" altLang="zh-CN" dirty="0"/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12</a:t>
            </a:r>
            <a:r>
              <a:rPr lang="en-US" altLang="zh-CN" dirty="0"/>
              <a:t> </a:t>
            </a:r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00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956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862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619C-CD82-4D1F-910F-589280616DC2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4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8C334-36D7-4996-903D-504885416CA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243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BA1DAB-6D4E-4D61-83C7-8FCD5002B19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1462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7A7C91-155F-443B-8166-5B704FFEBCD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6403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9156A1-09A2-4416-9FE3-09667B88FCF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0271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B12E32-6D0C-4AF7-8239-8FCD6EE4754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564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924650-D6A3-4755-A303-8400B3754FB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189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278813-7FBB-494A-8625-940485FBE91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521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161C6B-C1EA-4B8A-83F9-716F3BC4416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8491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D677A9-770F-4052-8B77-4A326000993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587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9973BD-D3E7-4A03-A7FD-83B24EC1F0B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255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EBC037-DA5B-46CA-A996-28C85A20A3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03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2C5F7ECE-7236-4A8B-82BE-54FB0FD80A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524000"/>
            <a:ext cx="9144000" cy="2286000"/>
          </a:xfrm>
          <a:solidFill>
            <a:srgbClr val="003366"/>
          </a:solidFill>
        </p:spPr>
        <p:txBody>
          <a:bodyPr lIns="18000" rIns="18000" anchor="ctr"/>
          <a:lstStyle/>
          <a:p>
            <a:pPr eaLnBrk="1" hangingPunct="1">
              <a:defRPr/>
            </a:pPr>
            <a:r>
              <a:rPr lang="zh-CN" altLang="en-US" kern="0" dirty="0">
                <a:solidFill>
                  <a:schemeClr val="accent5">
                    <a:lumMod val="20000"/>
                    <a:lumOff val="80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55BBFF"/>
                    </a:outerShdw>
                  </a:cont>
                  <a:cont type="tree" name="">
                    <a:effect ref="fillLine"/>
                    <a:outerShdw dist="38100" dir="2700000" algn="tl">
                      <a:srgbClr val="005B99"/>
                    </a:outerShdw>
                  </a:cont>
                  <a:effect ref="fillLine"/>
                </a:effectDag>
              </a:rPr>
              <a:t>第二讲：运动与衰老</a:t>
            </a:r>
            <a:br>
              <a:rPr lang="en-US" altLang="zh-CN" kern="0" dirty="0">
                <a:solidFill>
                  <a:schemeClr val="accent5">
                    <a:lumMod val="20000"/>
                    <a:lumOff val="80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55BBFF"/>
                    </a:outerShdw>
                  </a:cont>
                  <a:cont type="tree" name="">
                    <a:effect ref="fillLine"/>
                    <a:outerShdw dist="38100" dir="2700000" algn="tl">
                      <a:srgbClr val="005B99"/>
                    </a:outerShdw>
                  </a:cont>
                  <a:effect ref="fillLine"/>
                </a:effectDag>
              </a:rPr>
            </a:br>
            <a:r>
              <a:rPr lang="en-US" altLang="zh-CN" dirty="0">
                <a:solidFill>
                  <a:schemeClr val="accent5">
                    <a:lumMod val="20000"/>
                    <a:lumOff val="80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55BBFF"/>
                    </a:outerShdw>
                  </a:cont>
                  <a:cont type="tree" name="">
                    <a:effect ref="fillLine"/>
                    <a:outerShdw dist="38100" dir="2700000" algn="tl">
                      <a:srgbClr val="005B99"/>
                    </a:outerShdw>
                  </a:cont>
                  <a:effect ref="fillLine"/>
                </a:effectDag>
                <a:latin typeface="Times New Roman" pitchFamily="18" charset="0"/>
              </a:rPr>
              <a:t>2. Exercise and aging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29200" y="4952999"/>
            <a:ext cx="3810000" cy="990601"/>
          </a:xfrm>
        </p:spPr>
        <p:txBody>
          <a:bodyPr/>
          <a:lstStyle/>
          <a:p>
            <a:pPr algn="l"/>
            <a:r>
              <a:rPr lang="zh-CN" altLang="en-US" sz="2800" b="1" dirty="0">
                <a:solidFill>
                  <a:srgbClr val="000066"/>
                </a:solidFill>
              </a:rPr>
              <a:t>主讲：</a:t>
            </a:r>
            <a:r>
              <a:rPr lang="zh-CN" altLang="en-US" sz="2800" b="1" dirty="0">
                <a:solidFill>
                  <a:srgbClr val="CC3300"/>
                </a:solidFill>
              </a:rPr>
              <a:t>李国林</a:t>
            </a:r>
            <a:endParaRPr lang="en-US" altLang="zh-CN" sz="2800" b="1" dirty="0">
              <a:solidFill>
                <a:srgbClr val="CC3300"/>
              </a:solidFill>
            </a:endParaRPr>
          </a:p>
          <a:p>
            <a:pPr marL="1077913" algn="l"/>
            <a:r>
              <a:rPr lang="zh-CN" altLang="en-US" sz="2800" b="1" dirty="0">
                <a:solidFill>
                  <a:srgbClr val="CC3300"/>
                </a:solidFill>
              </a:rPr>
              <a:t>魏芳</a:t>
            </a:r>
            <a:endParaRPr lang="en-US" altLang="zh-CN" sz="2800" b="1" dirty="0">
              <a:solidFill>
                <a:srgbClr val="CC3300"/>
              </a:solidFill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5816400" y="0"/>
            <a:ext cx="332760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itchFamily="2" charset="-122"/>
                <a:ea typeface="华文行楷" pitchFamily="2" charset="-122"/>
              </a:rPr>
              <a:t>The biology of Aging 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-1"/>
            <a:ext cx="2892140" cy="570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zh-CN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隶书" pitchFamily="49" charset="-122"/>
                <a:ea typeface="隶书" pitchFamily="49" charset="-122"/>
              </a:rPr>
              <a:t>衰老生物学</a:t>
            </a:r>
            <a:endParaRPr lang="en-US" sz="32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直接参与运动的系统</a:t>
            </a:r>
            <a:endParaRPr lang="zh-CN" altLang="en-US" sz="5000" b="1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3"/>
            <a:ext cx="8458200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endParaRPr lang="en-US" altLang="zh-CN" sz="3600" b="1" dirty="0">
              <a:solidFill>
                <a:srgbClr val="C00000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58CDA6D-6A36-42A8-9A29-65B5A58AE05D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66"/>
                </a:solidFill>
              </a:rPr>
              <a:t>运动系统：骨骼肌和骨骼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8569BB-F43B-44D3-A003-1B04C7591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8512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4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直接参与运动的系统</a:t>
            </a:r>
            <a:endParaRPr lang="zh-CN" altLang="en-US" sz="5000" b="1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3"/>
            <a:ext cx="8458200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endParaRPr lang="en-US" altLang="zh-CN" sz="3600" b="1" dirty="0">
              <a:solidFill>
                <a:srgbClr val="C00000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58CDA6D-6A36-42A8-9A29-65B5A58AE05D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0066"/>
                </a:solidFill>
              </a:rPr>
              <a:t>骨骼的结构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32CA5B2-0670-4669-B35D-0F1A852F9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06" y="990600"/>
            <a:ext cx="7949637" cy="50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EB7348C-4FB5-4625-A7CB-5C39CAFBA02C}"/>
              </a:ext>
            </a:extLst>
          </p:cNvPr>
          <p:cNvSpPr/>
          <p:nvPr/>
        </p:nvSpPr>
        <p:spPr>
          <a:xfrm>
            <a:off x="41275" y="5723093"/>
            <a:ext cx="90115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</a:rPr>
              <a:t>骨骼是否静态组织？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8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直接参与运动的系统</a:t>
            </a:r>
            <a:endParaRPr lang="zh-CN" altLang="en-US" sz="5000" b="1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3"/>
            <a:ext cx="8458200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endParaRPr lang="en-US" altLang="zh-CN" sz="3600" b="1" dirty="0">
              <a:solidFill>
                <a:srgbClr val="C00000"/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77D71836-1884-4810-9CD1-76551DD9C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4795"/>
            <a:ext cx="7974012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3336895-B54D-4A2D-8494-A8964F31F887}"/>
              </a:ext>
            </a:extLst>
          </p:cNvPr>
          <p:cNvSpPr/>
          <p:nvPr/>
        </p:nvSpPr>
        <p:spPr>
          <a:xfrm>
            <a:off x="2097360" y="1318878"/>
            <a:ext cx="881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</a:rPr>
              <a:t>骨单位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2C2BF6F-F5C7-4618-9FA1-BAFF8700912E}"/>
              </a:ext>
            </a:extLst>
          </p:cNvPr>
          <p:cNvSpPr/>
          <p:nvPr/>
        </p:nvSpPr>
        <p:spPr>
          <a:xfrm>
            <a:off x="4617640" y="1603582"/>
            <a:ext cx="881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</a:rPr>
              <a:t>骨细胞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23505B1-0E62-40BD-A3A1-F02FF0C9799E}"/>
              </a:ext>
            </a:extLst>
          </p:cNvPr>
          <p:cNvSpPr/>
          <p:nvPr/>
        </p:nvSpPr>
        <p:spPr>
          <a:xfrm>
            <a:off x="1570188" y="2987485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</a:rPr>
              <a:t>骨薄片</a:t>
            </a:r>
            <a:r>
              <a:rPr lang="en-US" altLang="zh-CN" b="1" dirty="0">
                <a:solidFill>
                  <a:srgbClr val="0000CC"/>
                </a:solidFill>
              </a:rPr>
              <a:t>/</a:t>
            </a:r>
            <a:r>
              <a:rPr lang="zh-CN" altLang="en-US" b="1" dirty="0">
                <a:solidFill>
                  <a:srgbClr val="0000CC"/>
                </a:solidFill>
              </a:rPr>
              <a:t>层</a:t>
            </a:r>
          </a:p>
        </p:txBody>
      </p:sp>
    </p:spTree>
    <p:extLst>
      <p:ext uri="{BB962C8B-B14F-4D97-AF65-F5344CB8AC3E}">
        <p14:creationId xmlns:p14="http://schemas.microsoft.com/office/powerpoint/2010/main" val="259072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直接参与运动的系统</a:t>
            </a:r>
            <a:endParaRPr lang="zh-CN" altLang="en-US" sz="5000" b="1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3"/>
            <a:ext cx="8458200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endParaRPr lang="en-US" altLang="zh-CN" sz="3600" b="1" dirty="0">
              <a:solidFill>
                <a:srgbClr val="C00000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58CDA6D-6A36-42A8-9A29-65B5A58AE05D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66"/>
                </a:solidFill>
              </a:rPr>
              <a:t>骨钙动态与调控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pic>
        <p:nvPicPr>
          <p:cNvPr id="9" name="Picture 12" descr="The Remodeling Cycle on a Trabecula May 25, 2006">
            <a:extLst>
              <a:ext uri="{FF2B5EF4-FFF2-40B4-BE49-F238E27FC236}">
                <a16:creationId xmlns:a16="http://schemas.microsoft.com/office/drawing/2014/main" id="{037CF5A8-A657-409E-8471-EDD76A8A5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07" y="1103215"/>
            <a:ext cx="5635028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5">
            <a:extLst>
              <a:ext uri="{FF2B5EF4-FFF2-40B4-BE49-F238E27FC236}">
                <a16:creationId xmlns:a16="http://schemas.microsoft.com/office/drawing/2014/main" id="{557BD9C1-2242-45C4-9B32-4E5BE5C0B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7480" y="1172630"/>
            <a:ext cx="2581275" cy="2520000"/>
          </a:xfrm>
          <a:prstGeom prst="roundRect">
            <a:avLst/>
          </a:prstGeom>
          <a:noFill/>
          <a:ln>
            <a:solidFill>
              <a:srgbClr val="000066"/>
            </a:solidFill>
          </a:ln>
        </p:spPr>
        <p:txBody>
          <a:bodyPr lIns="0" tIns="0" rIns="0" bIns="0" anchor="ctr">
            <a:no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两类细胞</a:t>
            </a:r>
            <a:r>
              <a:rPr lang="en-US" altLang="zh-CN" b="1" dirty="0"/>
              <a:t>(7year):</a:t>
            </a:r>
          </a:p>
          <a:p>
            <a:pPr lvl="1" algn="l">
              <a:lnSpc>
                <a:spcPct val="110000"/>
              </a:lnSpc>
            </a:pPr>
            <a:r>
              <a:rPr lang="zh-CN" altLang="en-US" b="1" dirty="0"/>
              <a:t>破骨细胞</a:t>
            </a:r>
            <a:r>
              <a:rPr lang="en-US" altLang="zh-CN" b="1" dirty="0"/>
              <a:t>(osteoclast) </a:t>
            </a:r>
          </a:p>
          <a:p>
            <a:pPr lvl="1" algn="l">
              <a:lnSpc>
                <a:spcPct val="110000"/>
              </a:lnSpc>
            </a:pPr>
            <a:r>
              <a:rPr lang="zh-CN" altLang="en-US" b="1" dirty="0"/>
              <a:t>成骨细胞</a:t>
            </a:r>
            <a:r>
              <a:rPr lang="en-US" altLang="zh-CN" b="1" dirty="0"/>
              <a:t>(osteoblast)</a:t>
            </a: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1B4244F5-2DDF-4871-A8BA-046E44676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073289"/>
            <a:ext cx="8360155" cy="1836635"/>
          </a:xfrm>
          <a:prstGeom prst="roundRect">
            <a:avLst/>
          </a:prstGeom>
          <a:noFill/>
          <a:ln>
            <a:solidFill>
              <a:srgbClr val="000066"/>
            </a:solidFill>
          </a:ln>
        </p:spPr>
        <p:txBody>
          <a:bodyPr wrap="square" lIns="0" tIns="0" rIns="0" bIns="0" anchor="ctr">
            <a:no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三大激素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因子</a:t>
            </a:r>
            <a:r>
              <a:rPr lang="zh-CN" altLang="en-US" b="1" dirty="0"/>
              <a:t>： </a:t>
            </a:r>
            <a:endParaRPr lang="en-US" altLang="zh-CN" b="1" dirty="0"/>
          </a:p>
          <a:p>
            <a:pPr marL="627063" algn="l">
              <a:lnSpc>
                <a:spcPct val="110000"/>
              </a:lnSpc>
            </a:pPr>
            <a:r>
              <a:rPr lang="zh-CN" altLang="en-US" b="1" dirty="0"/>
              <a:t>甲状旁腺素</a:t>
            </a:r>
            <a:r>
              <a:rPr lang="en-US" altLang="zh-CN" b="1" dirty="0"/>
              <a:t>(parathyroid hormone, </a:t>
            </a:r>
            <a:r>
              <a:rPr lang="en-US" altLang="zh-CN" b="1" dirty="0">
                <a:solidFill>
                  <a:srgbClr val="0000CC"/>
                </a:solidFill>
              </a:rPr>
              <a:t>PTH</a:t>
            </a:r>
            <a:r>
              <a:rPr lang="en-US" altLang="zh-CN" b="1" dirty="0"/>
              <a:t>) ;</a:t>
            </a:r>
          </a:p>
          <a:p>
            <a:pPr marL="627063" algn="l">
              <a:lnSpc>
                <a:spcPct val="110000"/>
              </a:lnSpc>
            </a:pPr>
            <a:r>
              <a:rPr lang="zh-CN" altLang="en-US" b="1" dirty="0"/>
              <a:t>降钙素</a:t>
            </a:r>
            <a:r>
              <a:rPr lang="en-US" altLang="zh-CN" b="1" dirty="0"/>
              <a:t>(</a:t>
            </a:r>
            <a:r>
              <a:rPr lang="en-US" altLang="zh-CN" b="1" dirty="0" err="1"/>
              <a:t>calcitionin</a:t>
            </a:r>
            <a:r>
              <a:rPr lang="en-US" altLang="zh-CN" b="1" dirty="0"/>
              <a:t>, </a:t>
            </a:r>
            <a:r>
              <a:rPr lang="en-US" altLang="zh-CN" b="1" dirty="0">
                <a:solidFill>
                  <a:srgbClr val="0000CC"/>
                </a:solidFill>
              </a:rPr>
              <a:t>CT</a:t>
            </a:r>
            <a:r>
              <a:rPr lang="en-US" altLang="zh-CN" b="1" dirty="0"/>
              <a:t>); </a:t>
            </a:r>
          </a:p>
          <a:p>
            <a:pPr marL="627063" algn="l">
              <a:lnSpc>
                <a:spcPct val="110000"/>
              </a:lnSpc>
            </a:pPr>
            <a:r>
              <a:rPr lang="zh-CN" altLang="en-US" b="1" dirty="0"/>
              <a:t>维生素</a:t>
            </a:r>
            <a:r>
              <a:rPr lang="en-US" altLang="zh-CN" b="1" dirty="0"/>
              <a:t>D(vitamin D, </a:t>
            </a:r>
            <a:r>
              <a:rPr lang="en-US" altLang="zh-CN" b="1" dirty="0">
                <a:solidFill>
                  <a:srgbClr val="0000CC"/>
                </a:solidFill>
              </a:rPr>
              <a:t>V</a:t>
            </a:r>
            <a:r>
              <a:rPr lang="en-US" altLang="zh-CN" b="1" baseline="-25000" dirty="0">
                <a:solidFill>
                  <a:srgbClr val="0000CC"/>
                </a:solidFill>
              </a:rPr>
              <a:t>D</a:t>
            </a:r>
            <a:r>
              <a:rPr lang="en-US" altLang="zh-CN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945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直接参与运动的系统</a:t>
            </a:r>
            <a:endParaRPr lang="zh-CN" altLang="en-US" sz="5000" b="1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3"/>
            <a:ext cx="8458200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endParaRPr lang="en-US" altLang="zh-CN" sz="3600" b="1" dirty="0">
              <a:solidFill>
                <a:srgbClr val="C00000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58CDA6D-6A36-42A8-9A29-65B5A58AE05D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66"/>
                </a:solidFill>
              </a:rPr>
              <a:t>骨钙动态与调控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pic>
        <p:nvPicPr>
          <p:cNvPr id="9" name="Picture 12" descr="The Remodeling Cycle on a Trabecula May 25, 2006">
            <a:extLst>
              <a:ext uri="{FF2B5EF4-FFF2-40B4-BE49-F238E27FC236}">
                <a16:creationId xmlns:a16="http://schemas.microsoft.com/office/drawing/2014/main" id="{037CF5A8-A657-409E-8471-EDD76A8A5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25" y="1103215"/>
            <a:ext cx="5635028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DF2976AF-C62A-40BE-A1B4-B8F1530D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25" y="3756371"/>
            <a:ext cx="2344738" cy="197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B1D03CCF-70EA-4BCC-9C20-55A92BCBA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62" y="3765433"/>
            <a:ext cx="2344738" cy="197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C701EDEC-8947-41C5-9083-F62B278A3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61" y="1093820"/>
            <a:ext cx="1480839" cy="50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3B2EF11-13F7-4BEA-8110-8E8CBA6CF4BB}"/>
              </a:ext>
            </a:extLst>
          </p:cNvPr>
          <p:cNvSpPr/>
          <p:nvPr/>
        </p:nvSpPr>
        <p:spPr>
          <a:xfrm>
            <a:off x="804225" y="5691274"/>
            <a:ext cx="2495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甲状旁腺素的功能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6A88590-689E-4641-96EC-84C82A4A375B}"/>
              </a:ext>
            </a:extLst>
          </p:cNvPr>
          <p:cNvSpPr/>
          <p:nvPr/>
        </p:nvSpPr>
        <p:spPr>
          <a:xfrm>
            <a:off x="3795601" y="571471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降钙素的功能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39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Timiras">
            <a:extLst>
              <a:ext uri="{FF2B5EF4-FFF2-40B4-BE49-F238E27FC236}">
                <a16:creationId xmlns:a16="http://schemas.microsoft.com/office/drawing/2014/main" id="{05EB0AF3-F682-41BC-B7CB-FE02C8047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015653"/>
            <a:ext cx="5300663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直接参与运动的系统</a:t>
            </a:r>
            <a:endParaRPr lang="zh-CN" altLang="en-US" sz="5000" b="1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3"/>
            <a:ext cx="8458200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endParaRPr lang="en-US" altLang="zh-CN" sz="3600" b="1" dirty="0">
              <a:solidFill>
                <a:srgbClr val="C00000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58CDA6D-6A36-42A8-9A29-65B5A58AE05D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66"/>
                </a:solidFill>
              </a:rPr>
              <a:t>骨钙动态与调控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2509DFE-8562-463F-9D9C-8DB4C189B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" t="999" r="1381" b="5000"/>
          <a:stretch>
            <a:fillRect/>
          </a:stretch>
        </p:blipFill>
        <p:spPr bwMode="auto">
          <a:xfrm>
            <a:off x="5392738" y="1460326"/>
            <a:ext cx="3370262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15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直接参与运动的系统</a:t>
            </a:r>
            <a:endParaRPr lang="zh-CN" altLang="en-US" sz="5000" b="1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3"/>
            <a:ext cx="8458200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endParaRPr lang="en-US" altLang="zh-CN" sz="3600" b="1" dirty="0">
              <a:solidFill>
                <a:srgbClr val="C00000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58CDA6D-6A36-42A8-9A29-65B5A58AE05D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66"/>
                </a:solidFill>
              </a:rPr>
              <a:t>肌肉的分类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pic>
        <p:nvPicPr>
          <p:cNvPr id="9" name="Picture 7" descr="100085">
            <a:extLst>
              <a:ext uri="{FF2B5EF4-FFF2-40B4-BE49-F238E27FC236}">
                <a16:creationId xmlns:a16="http://schemas.microsoft.com/office/drawing/2014/main" id="{5366DD3D-CA84-4596-A0EF-53DD8EFDE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6" y="1852833"/>
            <a:ext cx="4320000" cy="3457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muscle shapes">
            <a:extLst>
              <a:ext uri="{FF2B5EF4-FFF2-40B4-BE49-F238E27FC236}">
                <a16:creationId xmlns:a16="http://schemas.microsoft.com/office/drawing/2014/main" id="{898959F7-5F46-4FFE-8982-414818571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600" y="1628800"/>
            <a:ext cx="3600000" cy="4030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37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直接参与运动的系统</a:t>
            </a:r>
            <a:endParaRPr lang="zh-CN" altLang="en-US" sz="5000" b="1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3"/>
            <a:ext cx="8458200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endParaRPr lang="en-US" altLang="zh-CN" sz="3600" b="1" dirty="0">
              <a:solidFill>
                <a:srgbClr val="C00000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58CDA6D-6A36-42A8-9A29-65B5A58AE05D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66"/>
                </a:solidFill>
              </a:rPr>
              <a:t>肌肉的结构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pic>
        <p:nvPicPr>
          <p:cNvPr id="13" name="Picture 17" descr="57_630200415341">
            <a:extLst>
              <a:ext uri="{FF2B5EF4-FFF2-40B4-BE49-F238E27FC236}">
                <a16:creationId xmlns:a16="http://schemas.microsoft.com/office/drawing/2014/main" id="{DF4DF880-A92D-40D0-A393-EF6CFAE0B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1088215"/>
            <a:ext cx="4320000" cy="47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026">
            <a:extLst>
              <a:ext uri="{FF2B5EF4-FFF2-40B4-BE49-F238E27FC236}">
                <a16:creationId xmlns:a16="http://schemas.microsoft.com/office/drawing/2014/main" id="{70CE6617-1ACD-4301-BCF8-A01EDF3694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84696" y="1007290"/>
            <a:ext cx="3600000" cy="454080"/>
          </a:xfrm>
        </p:spPr>
        <p:txBody>
          <a:bodyPr/>
          <a:lstStyle/>
          <a:p>
            <a:pPr>
              <a:defRPr/>
            </a:pPr>
            <a:r>
              <a:rPr lang="en-US" altLang="zh-CN" sz="2200" dirty="0">
                <a:solidFill>
                  <a:srgbClr val="0000CC"/>
                </a:solidFill>
                <a:effectDag name="">
                  <a:cont type="tree" name="">
                    <a:effect ref="fillLine"/>
                    <a:outerShdw dist="38100" dir="13500000" algn="br">
                      <a:srgbClr val="55BBFF"/>
                    </a:outerShdw>
                  </a:cont>
                  <a:cont type="tree" name="">
                    <a:effect ref="fillLine"/>
                    <a:outerShdw dist="38100" dir="2700000" algn="tl">
                      <a:srgbClr val="005B99"/>
                    </a:outerShdw>
                  </a:cont>
                  <a:effect ref="fillLine"/>
                </a:effectDag>
              </a:rPr>
              <a:t>Myofibrils(</a:t>
            </a:r>
            <a:r>
              <a:rPr lang="zh-CN" altLang="en-US" sz="2200" dirty="0">
                <a:solidFill>
                  <a:srgbClr val="0000CC"/>
                </a:solidFill>
                <a:effectLst/>
              </a:rPr>
              <a:t>肌原纤维</a:t>
            </a:r>
            <a:r>
              <a:rPr lang="en-US" altLang="zh-CN" sz="2200" dirty="0">
                <a:solidFill>
                  <a:srgbClr val="0000CC"/>
                </a:solidFill>
                <a:effectDag name="">
                  <a:cont type="tree" name="">
                    <a:effect ref="fillLine"/>
                    <a:outerShdw dist="38100" dir="13500000" algn="br">
                      <a:srgbClr val="55BBFF"/>
                    </a:outerShdw>
                  </a:cont>
                  <a:cont type="tree" name="">
                    <a:effect ref="fillLine"/>
                    <a:outerShdw dist="38100" dir="2700000" algn="tl">
                      <a:srgbClr val="005B99"/>
                    </a:outerShdw>
                  </a:cont>
                  <a:effect ref="fillLine"/>
                </a:effectDag>
              </a:rPr>
              <a:t>)</a:t>
            </a:r>
          </a:p>
        </p:txBody>
      </p:sp>
      <p:pic>
        <p:nvPicPr>
          <p:cNvPr id="15" name="Picture 1031">
            <a:extLst>
              <a:ext uri="{FF2B5EF4-FFF2-40B4-BE49-F238E27FC236}">
                <a16:creationId xmlns:a16="http://schemas.microsoft.com/office/drawing/2014/main" id="{9F588692-0B40-4DFA-92F3-31CBC4497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370" y="1582528"/>
            <a:ext cx="2912366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29">
            <a:extLst>
              <a:ext uri="{FF2B5EF4-FFF2-40B4-BE49-F238E27FC236}">
                <a16:creationId xmlns:a16="http://schemas.microsoft.com/office/drawing/2014/main" id="{C8B2ED8C-6063-4D45-90AE-F663A954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4"/>
          <a:stretch>
            <a:fillRect/>
          </a:stretch>
        </p:blipFill>
        <p:spPr bwMode="auto">
          <a:xfrm>
            <a:off x="5145456" y="3025009"/>
            <a:ext cx="3600000" cy="2402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026">
            <a:extLst>
              <a:ext uri="{FF2B5EF4-FFF2-40B4-BE49-F238E27FC236}">
                <a16:creationId xmlns:a16="http://schemas.microsoft.com/office/drawing/2014/main" id="{AA7B11F9-E4B9-4193-B998-4E0E99308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5136" y="5416204"/>
            <a:ext cx="3600000" cy="77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5BBFE"/>
                    </a:outerShdw>
                  </a:cont>
                  <a:cont type="tree" name="">
                    <a:effect ref="fillLine"/>
                    <a:outerShdw dist="38100" dir="2700000" algn="tl">
                      <a:srgbClr val="005B98"/>
                    </a:outerShdw>
                  </a:cont>
                  <a:effect ref="fillLine"/>
                </a:effectDag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5BBFE"/>
                    </a:outerShdw>
                  </a:cont>
                  <a:cont type="tree" name="">
                    <a:effect ref="fillLine"/>
                    <a:outerShdw dist="38100" dir="2700000" algn="tl">
                      <a:srgbClr val="005B98"/>
                    </a:outerShdw>
                  </a:cont>
                  <a:effect ref="fillLine"/>
                </a:effectDag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5BBFE"/>
                    </a:outerShdw>
                  </a:cont>
                  <a:cont type="tree" name="">
                    <a:effect ref="fillLine"/>
                    <a:outerShdw dist="38100" dir="2700000" algn="tl">
                      <a:srgbClr val="005B98"/>
                    </a:outerShdw>
                  </a:cont>
                  <a:effect ref="fillLine"/>
                </a:effectDag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5BBFE"/>
                    </a:outerShdw>
                  </a:cont>
                  <a:cont type="tree" name="">
                    <a:effect ref="fillLine"/>
                    <a:outerShdw dist="38100" dir="2700000" algn="tl">
                      <a:srgbClr val="005B98"/>
                    </a:outerShdw>
                  </a:cont>
                  <a:effect ref="fillLine"/>
                </a:effectDag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5BBFE"/>
                    </a:outerShdw>
                  </a:cont>
                  <a:cont type="tree" name="">
                    <a:effect ref="fillLine"/>
                    <a:outerShdw dist="38100" dir="2700000" algn="tl">
                      <a:srgbClr val="005B98"/>
                    </a:outerShdw>
                  </a:cont>
                  <a:effect ref="fillLine"/>
                </a:effectDag>
                <a:latin typeface="Times New Roman" pitchFamily="18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5BBFF"/>
                    </a:outerShdw>
                  </a:cont>
                  <a:cont type="tree" name="">
                    <a:effect ref="fillLine"/>
                    <a:outerShdw dist="38100" dir="2700000" algn="tl">
                      <a:srgbClr val="005B99"/>
                    </a:outerShdw>
                  </a:cont>
                  <a:effect ref="fillLine"/>
                </a:effectDag>
                <a:latin typeface="Times New Roman" pitchFamily="18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5BBFF"/>
                    </a:outerShdw>
                  </a:cont>
                  <a:cont type="tree" name="">
                    <a:effect ref="fillLine"/>
                    <a:outerShdw dist="38100" dir="2700000" algn="tl">
                      <a:srgbClr val="005B99"/>
                    </a:outerShdw>
                  </a:cont>
                  <a:effect ref="fillLine"/>
                </a:effectDag>
                <a:latin typeface="Times New Roman" pitchFamily="18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5BBFF"/>
                    </a:outerShdw>
                  </a:cont>
                  <a:cont type="tree" name="">
                    <a:effect ref="fillLine"/>
                    <a:outerShdw dist="38100" dir="2700000" algn="tl">
                      <a:srgbClr val="005B99"/>
                    </a:outerShdw>
                  </a:cont>
                  <a:effect ref="fillLine"/>
                </a:effectDag>
                <a:latin typeface="Times New Roman" pitchFamily="18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5BBFF"/>
                    </a:outerShdw>
                  </a:cont>
                  <a:cont type="tree" name="">
                    <a:effect ref="fillLine"/>
                    <a:outerShdw dist="38100" dir="2700000" algn="tl">
                      <a:srgbClr val="005B99"/>
                    </a:outerShdw>
                  </a:cont>
                  <a:effect ref="fillLine"/>
                </a:effectDag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2200" kern="0" dirty="0">
                <a:solidFill>
                  <a:srgbClr val="0000CC"/>
                </a:solidFill>
                <a:effectDag name="">
                  <a:cont type="tree" name="">
                    <a:effect ref="fillLine"/>
                    <a:outerShdw dist="38100" dir="13500000" algn="br">
                      <a:srgbClr val="55BBFF"/>
                    </a:outerShdw>
                  </a:cont>
                  <a:cont type="tree" name="">
                    <a:effect ref="fillLine"/>
                    <a:outerShdw dist="38100" dir="2700000" algn="tl">
                      <a:srgbClr val="005B99"/>
                    </a:outerShdw>
                  </a:cont>
                  <a:effect ref="fillLine"/>
                </a:effectDag>
              </a:rPr>
              <a:t>Myofilaments(</a:t>
            </a:r>
            <a:r>
              <a:rPr lang="zh-CN" altLang="en-US" sz="2200" kern="0" dirty="0">
                <a:solidFill>
                  <a:srgbClr val="0000CC"/>
                </a:solidFill>
                <a:effectLst/>
              </a:rPr>
              <a:t>肌丝</a:t>
            </a:r>
            <a:r>
              <a:rPr lang="en-US" altLang="zh-CN" sz="2200" kern="0" dirty="0">
                <a:solidFill>
                  <a:srgbClr val="0000CC"/>
                </a:solidFill>
                <a:effectDag name="">
                  <a:cont type="tree" name="">
                    <a:effect ref="fillLine"/>
                    <a:outerShdw dist="38100" dir="13500000" algn="br">
                      <a:srgbClr val="55BBFF"/>
                    </a:outerShdw>
                  </a:cont>
                  <a:cont type="tree" name="">
                    <a:effect ref="fillLine"/>
                    <a:outerShdw dist="38100" dir="2700000" algn="tl">
                      <a:srgbClr val="005B99"/>
                    </a:outerShdw>
                  </a:cont>
                  <a:effect ref="fillLine"/>
                </a:effectDag>
              </a:rPr>
              <a:t>): Banding Pattern</a:t>
            </a:r>
          </a:p>
        </p:txBody>
      </p:sp>
    </p:spTree>
    <p:extLst>
      <p:ext uri="{BB962C8B-B14F-4D97-AF65-F5344CB8AC3E}">
        <p14:creationId xmlns:p14="http://schemas.microsoft.com/office/powerpoint/2010/main" val="162681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>
            <a:extLst>
              <a:ext uri="{FF2B5EF4-FFF2-40B4-BE49-F238E27FC236}">
                <a16:creationId xmlns:a16="http://schemas.microsoft.com/office/drawing/2014/main" id="{4E665ED9-5E76-4379-B1EE-119124952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79" b="3752"/>
          <a:stretch>
            <a:fillRect/>
          </a:stretch>
        </p:blipFill>
        <p:spPr bwMode="auto">
          <a:xfrm>
            <a:off x="990600" y="1143000"/>
            <a:ext cx="7290000" cy="48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直接参与运动的系统</a:t>
            </a:r>
            <a:endParaRPr lang="zh-CN" altLang="en-US" sz="5000" b="1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3"/>
            <a:ext cx="8458200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endParaRPr lang="en-US" altLang="zh-CN" sz="3600" b="1" dirty="0">
              <a:solidFill>
                <a:srgbClr val="C00000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58CDA6D-6A36-42A8-9A29-65B5A58AE05D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66"/>
                </a:solidFill>
              </a:rPr>
              <a:t>肌肉运动单位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13A105E5-6F2E-4604-A4F5-5DEE72190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041226"/>
            <a:ext cx="861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hlink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hlink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hlink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hlink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hlink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hlink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hlink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hlink"/>
                </a:solidFill>
                <a:latin typeface="+mn-lt"/>
                <a:ea typeface="+mn-ea"/>
              </a:defRPr>
            </a:lvl9pPr>
          </a:lstStyle>
          <a:p>
            <a:pPr algn="ctr">
              <a:buFont typeface="Wingdings" pitchFamily="2" charset="2"/>
              <a:buNone/>
              <a:defRPr/>
            </a:pPr>
            <a:r>
              <a:rPr lang="zh-CN" alt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肌小节</a:t>
            </a:r>
            <a:endParaRPr lang="en-US" altLang="zh-CN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52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决定</a:t>
            </a:r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运动能力的系统</a:t>
            </a:r>
            <a:endParaRPr lang="zh-CN" altLang="en-US" sz="5000" b="1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3"/>
            <a:ext cx="8458200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endParaRPr lang="en-US" altLang="zh-CN" sz="3600" b="1" dirty="0">
              <a:solidFill>
                <a:srgbClr val="C00000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58CDA6D-6A36-42A8-9A29-65B5A58AE05D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运动过程</a:t>
            </a:r>
            <a:r>
              <a:rPr lang="zh-CN" altLang="en-US" sz="2800" b="1" dirty="0">
                <a:solidFill>
                  <a:srgbClr val="0000FF"/>
                </a:solidFill>
              </a:rPr>
              <a:t>心跳</a:t>
            </a:r>
            <a:r>
              <a:rPr lang="zh-CN" altLang="en-US" sz="2800" b="1" dirty="0">
                <a:solidFill>
                  <a:schemeClr val="tx1"/>
                </a:solidFill>
              </a:rPr>
              <a:t>和</a:t>
            </a:r>
            <a:r>
              <a:rPr lang="zh-CN" altLang="en-US" sz="2800" b="1" dirty="0">
                <a:solidFill>
                  <a:srgbClr val="0000FF"/>
                </a:solidFill>
              </a:rPr>
              <a:t>呼吸</a:t>
            </a:r>
            <a:r>
              <a:rPr lang="zh-CN" altLang="en-US" sz="2800" b="1" dirty="0">
                <a:solidFill>
                  <a:schemeClr val="tx1"/>
                </a:solidFill>
              </a:rPr>
              <a:t>均会加速，谁在设置运动极限？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5328C97-BA54-46EE-A848-C6B147634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" y="2081626"/>
            <a:ext cx="4128000" cy="3096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39E36E4-AFA1-4009-9FA5-65E45E027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48" y="2085600"/>
            <a:ext cx="4527900" cy="3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1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en-US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Theme of debate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58CDA6D-6A36-42A8-9A29-65B5A58AE05D}"/>
              </a:ext>
            </a:extLst>
          </p:cNvPr>
          <p:cNvCxnSpPr/>
          <p:nvPr/>
        </p:nvCxnSpPr>
        <p:spPr bwMode="auto">
          <a:xfrm>
            <a:off x="41275" y="617220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 Box 8">
            <a:extLst>
              <a:ext uri="{FF2B5EF4-FFF2-40B4-BE49-F238E27FC236}">
                <a16:creationId xmlns:a16="http://schemas.microsoft.com/office/drawing/2014/main" id="{5555B21A-6209-4BB2-A513-63EF6ABA3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" y="6289357"/>
            <a:ext cx="895032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主题一：</a:t>
            </a:r>
            <a:r>
              <a:rPr lang="zh-CN" altLang="en-US" b="1" dirty="0">
                <a:solidFill>
                  <a:srgbClr val="000066"/>
                </a:solidFill>
                <a:latin typeface="Arial" panose="020B0604020202020204" pitchFamily="34" charset="0"/>
              </a:rPr>
              <a:t>运动与衰老</a:t>
            </a:r>
            <a:endParaRPr lang="zh-CN" altLang="en-US" sz="2600" b="1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F06B24D-5A5C-4242-A14B-A656E6E18777}"/>
              </a:ext>
            </a:extLst>
          </p:cNvPr>
          <p:cNvSpPr/>
          <p:nvPr/>
        </p:nvSpPr>
        <p:spPr>
          <a:xfrm>
            <a:off x="2731304" y="3244334"/>
            <a:ext cx="3681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https://www.thefreedictionary.com/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1C6F2D-8D74-4962-8D9E-4BFE43EB212C}"/>
              </a:ext>
            </a:extLst>
          </p:cNvPr>
          <p:cNvSpPr/>
          <p:nvPr/>
        </p:nvSpPr>
        <p:spPr>
          <a:xfrm>
            <a:off x="339724" y="1077374"/>
            <a:ext cx="8458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困惑： </a:t>
            </a:r>
            <a:r>
              <a:rPr lang="zh-CN" altLang="en-US" sz="2800" b="1" dirty="0">
                <a:solidFill>
                  <a:srgbClr val="000066"/>
                </a:solidFill>
              </a:rPr>
              <a:t>常听人说“生命在于运动”，但长寿的乌龟却是很少运动，那么，为了改善衰老，到底应该多运动，还是多休养生息？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1AD7B18D-E750-44AA-8BFB-2EC686CA5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980047"/>
              </p:ext>
            </p:extLst>
          </p:nvPr>
        </p:nvGraphicFramePr>
        <p:xfrm>
          <a:off x="990600" y="2567698"/>
          <a:ext cx="7086600" cy="1299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06266">
                  <a:extLst>
                    <a:ext uri="{9D8B030D-6E8A-4147-A177-3AD203B41FA5}">
                      <a16:colId xmlns:a16="http://schemas.microsoft.com/office/drawing/2014/main" val="2781101650"/>
                    </a:ext>
                  </a:extLst>
                </a:gridCol>
                <a:gridCol w="3680334">
                  <a:extLst>
                    <a:ext uri="{9D8B030D-6E8A-4147-A177-3AD203B41FA5}">
                      <a16:colId xmlns:a16="http://schemas.microsoft.com/office/drawing/2014/main" val="99002070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正方观点</a:t>
                      </a:r>
                      <a:endParaRPr lang="zh-CN" altLang="en-US" sz="2800" b="1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反方观点</a:t>
                      </a:r>
                      <a:endParaRPr lang="zh-CN" altLang="en-US" sz="2800" b="1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07821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1" u="none" strike="noStrike" dirty="0">
                          <a:effectLst/>
                        </a:rPr>
                        <a:t>为了改善衰老：</a:t>
                      </a:r>
                      <a:r>
                        <a:rPr lang="zh-CN" altLang="en-US" sz="2800" b="1" u="none" strike="noStrike" dirty="0">
                          <a:solidFill>
                            <a:srgbClr val="000066"/>
                          </a:solidFill>
                          <a:effectLst/>
                        </a:rPr>
                        <a:t>应该多运动</a:t>
                      </a:r>
                      <a:endParaRPr lang="zh-CN" altLang="en-US" sz="2800" b="1" i="0" u="none" strike="noStrike" dirty="0">
                        <a:solidFill>
                          <a:srgbClr val="000066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1" u="none" strike="noStrike" dirty="0">
                          <a:effectLst/>
                        </a:rPr>
                        <a:t> 为了改善衰老：</a:t>
                      </a:r>
                      <a:r>
                        <a:rPr lang="zh-CN" altLang="en-US" sz="2800" b="1" u="none" strike="noStrike" dirty="0">
                          <a:solidFill>
                            <a:srgbClr val="000066"/>
                          </a:solidFill>
                          <a:effectLst/>
                        </a:rPr>
                        <a:t>应该多休息</a:t>
                      </a:r>
                      <a:r>
                        <a:rPr lang="en-US" altLang="zh-CN" sz="2800" b="1" u="none" strike="noStrike" dirty="0">
                          <a:solidFill>
                            <a:srgbClr val="000066"/>
                          </a:solidFill>
                          <a:effectLst/>
                        </a:rPr>
                        <a:t>/</a:t>
                      </a:r>
                      <a:r>
                        <a:rPr lang="zh-CN" altLang="en-US" sz="2800" b="1" u="none" strike="noStrike" dirty="0">
                          <a:solidFill>
                            <a:srgbClr val="000066"/>
                          </a:solidFill>
                          <a:effectLst/>
                        </a:rPr>
                        <a:t>休养生息</a:t>
                      </a:r>
                      <a:endParaRPr lang="zh-CN" altLang="en-US" sz="2800" b="1" i="0" u="none" strike="noStrike" dirty="0">
                        <a:solidFill>
                          <a:srgbClr val="000066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573429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BC91FB90-696D-4156-A09C-C74CEFC39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10069"/>
              </p:ext>
            </p:extLst>
          </p:nvPr>
        </p:nvGraphicFramePr>
        <p:xfrm>
          <a:off x="990600" y="4272915"/>
          <a:ext cx="7086600" cy="12896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06266">
                  <a:extLst>
                    <a:ext uri="{9D8B030D-6E8A-4147-A177-3AD203B41FA5}">
                      <a16:colId xmlns:a16="http://schemas.microsoft.com/office/drawing/2014/main" val="2781101650"/>
                    </a:ext>
                  </a:extLst>
                </a:gridCol>
                <a:gridCol w="3680334">
                  <a:extLst>
                    <a:ext uri="{9D8B030D-6E8A-4147-A177-3AD203B41FA5}">
                      <a16:colId xmlns:a16="http://schemas.microsoft.com/office/drawing/2014/main" val="99002070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正方成员</a:t>
                      </a:r>
                      <a:endParaRPr lang="zh-CN" altLang="en-US" sz="2800" b="1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反方成员</a:t>
                      </a:r>
                      <a:endParaRPr lang="zh-CN" altLang="en-US" sz="2800" b="1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07821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000066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刘肖若薇</a:t>
                      </a:r>
                      <a:r>
                        <a:rPr lang="en-US" altLang="zh-CN" sz="2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黄杜娟</a:t>
                      </a:r>
                      <a:r>
                        <a:rPr lang="en-US" altLang="zh-CN" sz="2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000066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李希雅</a:t>
                      </a:r>
                      <a:r>
                        <a:rPr lang="en-US" altLang="zh-CN" sz="2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曾洋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000066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刘启航</a:t>
                      </a:r>
                      <a:r>
                        <a:rPr lang="en-US" altLang="zh-CN" sz="2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彭译苇</a:t>
                      </a:r>
                      <a:r>
                        <a:rPr lang="en-US" altLang="zh-CN" sz="2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000066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周宜铭</a:t>
                      </a:r>
                      <a:r>
                        <a:rPr lang="en-US" altLang="zh-CN" sz="2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段懿文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57342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1828800"/>
            <a:ext cx="91440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18000" tIns="45720" rIns="1800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5800" b="1" kern="0" dirty="0">
                <a:ln w="0"/>
                <a:solidFill>
                  <a:srgbClr val="00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上述系统如何衰老</a:t>
            </a:r>
            <a:r>
              <a:rPr lang="en-US" altLang="zh-CN" sz="5800" b="1" dirty="0">
                <a:ln w="0"/>
                <a:solidFill>
                  <a:srgbClr val="00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</a:rPr>
              <a:t>?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4925" y="4114800"/>
            <a:ext cx="9067800" cy="2730371"/>
            <a:chOff x="34925" y="3124200"/>
            <a:chExt cx="9067800" cy="3716338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4925" y="3124200"/>
              <a:ext cx="9067800" cy="371633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000" rIns="18000" anchor="ctr"/>
            <a:lstStyle/>
            <a:p>
              <a:endParaRPr lang="zh-CN" altLang="en-US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606425" y="3435350"/>
              <a:ext cx="7924800" cy="31242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000" rIns="18000" anchor="ctr"/>
            <a:lstStyle>
              <a:lvl1pPr algn="l"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algn="l"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l"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l"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l"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13398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3600" b="1" dirty="0"/>
                <a:t>运动系统衰老特点？</a:t>
              </a:r>
              <a:endParaRPr lang="en-US" altLang="zh-CN" sz="3600" b="1" dirty="0"/>
            </a:p>
            <a:p>
              <a:pPr marL="13398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3600" b="1" dirty="0"/>
                <a:t>循环系统衰老特点？</a:t>
              </a:r>
              <a:endParaRPr lang="en-US" altLang="zh-CN" sz="3600" b="1" dirty="0"/>
            </a:p>
            <a:p>
              <a:pPr marL="13398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3600" b="1" dirty="0"/>
                <a:t>呼吸系统衰老特点？</a:t>
              </a:r>
              <a:endParaRPr lang="en-US" altLang="zh-CN" sz="3600" b="1" dirty="0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1D743B4-1063-44D0-9085-97790091E85A}"/>
              </a:ext>
            </a:extLst>
          </p:cNvPr>
          <p:cNvCxnSpPr/>
          <p:nvPr/>
        </p:nvCxnSpPr>
        <p:spPr bwMode="auto">
          <a:xfrm>
            <a:off x="-8829" y="1799571"/>
            <a:ext cx="91800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2DEF061-4E87-4639-9E84-5BF227AD5092}"/>
              </a:ext>
            </a:extLst>
          </p:cNvPr>
          <p:cNvCxnSpPr/>
          <p:nvPr/>
        </p:nvCxnSpPr>
        <p:spPr bwMode="auto">
          <a:xfrm>
            <a:off x="-25052" y="3962400"/>
            <a:ext cx="91800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57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运动系统衰老特点？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3"/>
            <a:ext cx="8458200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endParaRPr lang="en-US" altLang="zh-CN" sz="3600" b="1" dirty="0">
              <a:solidFill>
                <a:srgbClr val="C0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D7AF6E9-FD84-49F3-8F7E-FABEFC9F9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477" y="1159966"/>
            <a:ext cx="6480002" cy="3564000"/>
          </a:xfrm>
          <a:prstGeom prst="rect">
            <a:avLst/>
          </a:prstGeom>
        </p:spPr>
      </p:pic>
      <p:sp>
        <p:nvSpPr>
          <p:cNvPr id="13" name="AutoShape 5">
            <a:extLst>
              <a:ext uri="{FF2B5EF4-FFF2-40B4-BE49-F238E27FC236}">
                <a16:creationId xmlns:a16="http://schemas.microsoft.com/office/drawing/2014/main" id="{3D22513B-4DC3-4BF7-94A7-81631C781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211" y="4812797"/>
            <a:ext cx="8235578" cy="432426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wrap="square" lIns="0" tIns="0" rIns="0" bIns="0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buFontTx/>
              <a:buBlip>
                <a:blip r:embed="rId4"/>
              </a:buBlip>
            </a:pPr>
            <a:r>
              <a:rPr lang="zh-CN" altLang="en-US" sz="2600" b="1" dirty="0"/>
              <a:t>骨骼整体质量</a:t>
            </a:r>
            <a:r>
              <a:rPr lang="en-US" altLang="zh-CN" sz="2600" b="1" dirty="0"/>
              <a:t>(</a:t>
            </a:r>
            <a:r>
              <a:rPr lang="zh-CN" altLang="en-US" sz="2600" b="1" dirty="0"/>
              <a:t>每十年</a:t>
            </a:r>
            <a:r>
              <a:rPr lang="en-US" altLang="zh-CN" sz="2600" b="1" dirty="0"/>
              <a:t>):</a:t>
            </a:r>
            <a:r>
              <a:rPr lang="zh-CN" altLang="en-US" sz="2600" b="1" dirty="0"/>
              <a:t>男性减轻</a:t>
            </a:r>
            <a:r>
              <a:rPr lang="en-US" altLang="zh-CN" sz="2600" b="1" dirty="0"/>
              <a:t>3%,</a:t>
            </a:r>
            <a:r>
              <a:rPr lang="zh-CN" altLang="en-US" sz="2600" b="1" dirty="0"/>
              <a:t>女性减轻</a:t>
            </a:r>
            <a:r>
              <a:rPr lang="en-US" altLang="zh-CN" sz="2600" b="1" dirty="0"/>
              <a:t>8%</a:t>
            </a: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A64C8FEF-6232-40EE-9EC3-B05F16A0A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211" y="5477509"/>
            <a:ext cx="8235578" cy="432426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wrap="square" lIns="0" tIns="0" rIns="0" bIns="0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buFontTx/>
              <a:buBlip>
                <a:blip r:embed="rId4"/>
              </a:buBlip>
            </a:pPr>
            <a:r>
              <a:rPr lang="zh-CN" altLang="en-US" sz="2600" b="1" dirty="0"/>
              <a:t>骨无机物密度</a:t>
            </a:r>
            <a:r>
              <a:rPr lang="en-US" altLang="zh-CN" sz="2600" b="1" dirty="0"/>
              <a:t>(</a:t>
            </a:r>
            <a:r>
              <a:rPr lang="zh-CN" altLang="en-US" sz="2600" b="1" dirty="0"/>
              <a:t>每十年</a:t>
            </a:r>
            <a:r>
              <a:rPr lang="en-US" altLang="zh-CN" sz="2600" b="1" dirty="0"/>
              <a:t>)</a:t>
            </a:r>
            <a:r>
              <a:rPr lang="zh-CN" altLang="en-US" sz="2600" dirty="0"/>
              <a:t> </a:t>
            </a:r>
            <a:r>
              <a:rPr lang="en-US" altLang="zh-CN" sz="2600" b="1" dirty="0"/>
              <a:t>:</a:t>
            </a:r>
            <a:r>
              <a:rPr lang="zh-CN" altLang="en-US" sz="2600" b="1" dirty="0"/>
              <a:t>男性减少15%</a:t>
            </a:r>
            <a:r>
              <a:rPr lang="en-US" altLang="zh-CN" sz="2600" b="1" dirty="0"/>
              <a:t>,</a:t>
            </a:r>
            <a:r>
              <a:rPr lang="zh-CN" altLang="en-US" sz="2600" b="1" dirty="0"/>
              <a:t>女性减少30%</a:t>
            </a:r>
            <a:endParaRPr lang="en-US" altLang="zh-CN" sz="2600" b="1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5C950DC-BEC9-4B02-B2EA-15D36941DB9F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95C195D-02D2-4C53-A188-4536FF6464BC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骨骼整体质量和无机物密度随增龄下降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25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utoUpdateAnimBg="0"/>
      <p:bldP spid="14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">
            <a:extLst>
              <a:ext uri="{FF2B5EF4-FFF2-40B4-BE49-F238E27FC236}">
                <a16:creationId xmlns:a16="http://schemas.microsoft.com/office/drawing/2014/main" id="{446BFD4A-9A67-4C00-8144-62720FFB9188}"/>
              </a:ext>
            </a:extLst>
          </p:cNvPr>
          <p:cNvGrpSpPr>
            <a:grpSpLocks/>
          </p:cNvGrpSpPr>
          <p:nvPr/>
        </p:nvGrpSpPr>
        <p:grpSpPr bwMode="auto">
          <a:xfrm>
            <a:off x="611560" y="1006946"/>
            <a:ext cx="3733800" cy="5086350"/>
            <a:chOff x="0" y="72"/>
            <a:chExt cx="2352" cy="3204"/>
          </a:xfrm>
        </p:grpSpPr>
        <p:pic>
          <p:nvPicPr>
            <p:cNvPr id="17" name="Picture 3" descr="defencesectionnormal">
              <a:extLst>
                <a:ext uri="{FF2B5EF4-FFF2-40B4-BE49-F238E27FC236}">
                  <a16:creationId xmlns:a16="http://schemas.microsoft.com/office/drawing/2014/main" id="{545D858E-89BA-42CD-B019-968383017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80"/>
              <a:ext cx="2352" cy="1227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defencesectionop">
              <a:extLst>
                <a:ext uri="{FF2B5EF4-FFF2-40B4-BE49-F238E27FC236}">
                  <a16:creationId xmlns:a16="http://schemas.microsoft.com/office/drawing/2014/main" id="{740BFEA0-2966-44F3-8B07-B9289EFB73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" y="1702"/>
              <a:ext cx="2292" cy="1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5">
              <a:extLst>
                <a:ext uri="{FF2B5EF4-FFF2-40B4-BE49-F238E27FC236}">
                  <a16:creationId xmlns:a16="http://schemas.microsoft.com/office/drawing/2014/main" id="{61D2D082-EEE3-4B91-B17C-A489775A7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" y="72"/>
              <a:ext cx="1809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600" b="1" dirty="0">
                  <a:solidFill>
                    <a:schemeClr val="tx1"/>
                  </a:solidFill>
                  <a:latin typeface="Arial" panose="020B0604020202020204" pitchFamily="34" charset="0"/>
                </a:rPr>
                <a:t>Young normal</a:t>
              </a:r>
              <a:endPara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Text Box 6">
              <a:extLst>
                <a:ext uri="{FF2B5EF4-FFF2-40B4-BE49-F238E27FC236}">
                  <a16:creationId xmlns:a16="http://schemas.microsoft.com/office/drawing/2014/main" id="{41FD546E-F9E5-4CF4-8EA7-69FC322F39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" y="2968"/>
              <a:ext cx="2292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zh-CN" sz="2600" b="1" dirty="0">
                  <a:solidFill>
                    <a:schemeClr val="tx1"/>
                  </a:solidFill>
                  <a:latin typeface="Arial" panose="020B0604020202020204" pitchFamily="34" charset="0"/>
                </a:rPr>
                <a:t>Elderly osteoporosis</a:t>
              </a:r>
              <a:endPara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运动系统衰老特点？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3"/>
            <a:ext cx="8458200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endParaRPr lang="en-US" altLang="zh-CN" sz="3600" b="1" dirty="0">
              <a:solidFill>
                <a:srgbClr val="C00000"/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5C950DC-BEC9-4B02-B2EA-15D36941DB9F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95C195D-02D2-4C53-A188-4536FF6464BC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骨折风险增加，愈合时间延长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FF9325F-9418-4FA0-8200-31D14590F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331" y="2123119"/>
            <a:ext cx="399157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30C22B5-6C3F-4E95-A799-9346AE21A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999122"/>
            <a:ext cx="2700000" cy="2160000"/>
          </a:xfrm>
          <a:prstGeom prst="rect">
            <a:avLst/>
          </a:prstGeom>
        </p:spPr>
      </p:pic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892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运动系统衰老特点？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5C950DC-BEC9-4B02-B2EA-15D36941DB9F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95C195D-02D2-4C53-A188-4536FF6464BC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骨连接异常增加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12E433-55D2-40F6-BBAD-2AE7E31FD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704975"/>
            <a:ext cx="4514850" cy="3476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5B1C56-F8B6-4D4D-8F1A-A2709AF23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793" y="3226687"/>
            <a:ext cx="44291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70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8E0737-E8A3-4CA6-BF45-F58591524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09" y="1269000"/>
            <a:ext cx="7757179" cy="4320000"/>
          </a:xfrm>
          <a:prstGeom prst="rect">
            <a:avLst/>
          </a:prstGeom>
        </p:spPr>
      </p:pic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运动系统衰老特点？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3"/>
            <a:ext cx="8458200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endParaRPr lang="en-US" altLang="zh-CN" sz="3600" b="1" dirty="0">
              <a:solidFill>
                <a:srgbClr val="C00000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58CDA6D-6A36-42A8-9A29-65B5A58AE05D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肌肉衰老：</a:t>
            </a:r>
            <a:r>
              <a:rPr lang="zh-CN" altLang="en-US" sz="2800" b="1" dirty="0">
                <a:solidFill>
                  <a:srgbClr val="000000"/>
                </a:solidFill>
              </a:rPr>
              <a:t>障碍出在</a:t>
            </a:r>
            <a:r>
              <a:rPr lang="zh-CN" altLang="en-US" sz="2800" b="1" dirty="0">
                <a:solidFill>
                  <a:srgbClr val="FF0000"/>
                </a:solidFill>
              </a:rPr>
              <a:t>能量？</a:t>
            </a:r>
            <a:r>
              <a:rPr lang="zh-CN" altLang="en-US" sz="2800" b="1" dirty="0">
                <a:solidFill>
                  <a:schemeClr val="tx1"/>
                </a:solidFill>
              </a:rPr>
              <a:t>还是</a:t>
            </a:r>
            <a:r>
              <a:rPr lang="zh-CN" altLang="en-US" sz="2800" b="1" dirty="0">
                <a:solidFill>
                  <a:srgbClr val="FF0000"/>
                </a:solidFill>
              </a:rPr>
              <a:t>信息？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sp>
        <p:nvSpPr>
          <p:cNvPr id="13" name="AutoShape 5">
            <a:extLst>
              <a:ext uri="{FF2B5EF4-FFF2-40B4-BE49-F238E27FC236}">
                <a16:creationId xmlns:a16="http://schemas.microsoft.com/office/drawing/2014/main" id="{4A0E5009-A957-452F-9838-B938A8CE7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599" y="5589000"/>
            <a:ext cx="6858001" cy="432426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wrap="square" lIns="0" tIns="0" rIns="0" bIns="0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600" b="1" dirty="0"/>
              <a:t>肌肉质量、力量、供能下降</a:t>
            </a:r>
            <a:endParaRPr lang="en-US" altLang="zh-CN" sz="2600" b="1" dirty="0"/>
          </a:p>
        </p:txBody>
      </p:sp>
    </p:spTree>
    <p:extLst>
      <p:ext uri="{BB962C8B-B14F-4D97-AF65-F5344CB8AC3E}">
        <p14:creationId xmlns:p14="http://schemas.microsoft.com/office/powerpoint/2010/main" val="302815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循环系统衰老特点？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3"/>
            <a:ext cx="8458200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endParaRPr lang="en-US" altLang="zh-CN" sz="3600" b="1" dirty="0">
              <a:solidFill>
                <a:srgbClr val="C00000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58CDA6D-6A36-42A8-9A29-65B5A58AE05D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心脏衰老：</a:t>
            </a:r>
            <a:r>
              <a:rPr lang="zh-CN" altLang="en-US" sz="2800" b="1" dirty="0">
                <a:solidFill>
                  <a:srgbClr val="FF0000"/>
                </a:solidFill>
              </a:rPr>
              <a:t>心指数下降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7FF02FCC-9F85-4C6F-A67D-312C95C7E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94" y="1249538"/>
            <a:ext cx="6166706" cy="5847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solidFill>
                  <a:schemeClr val="accent3">
                    <a:lumMod val="10000"/>
                  </a:schemeClr>
                </a:solidFill>
              </a:rPr>
              <a:t>心肌：</a:t>
            </a:r>
            <a:r>
              <a:rPr lang="zh-CN" altLang="en-US" sz="3200" b="1" dirty="0">
                <a:solidFill>
                  <a:srgbClr val="FF0000"/>
                </a:solidFill>
              </a:rPr>
              <a:t>脂褐质沉积、肥大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324159-B9B5-44D8-9AA8-5FFF8800E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66" y="2190499"/>
            <a:ext cx="5877209" cy="3600000"/>
          </a:xfrm>
          <a:prstGeom prst="rect">
            <a:avLst/>
          </a:prstGeom>
        </p:spPr>
      </p:pic>
      <p:pic>
        <p:nvPicPr>
          <p:cNvPr id="11" name="图片 4">
            <a:extLst>
              <a:ext uri="{FF2B5EF4-FFF2-40B4-BE49-F238E27FC236}">
                <a16:creationId xmlns:a16="http://schemas.microsoft.com/office/drawing/2014/main" id="{4C5BFC96-BB92-4682-B35A-5AA0D532C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000" y="2097143"/>
            <a:ext cx="1980000" cy="205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6">
            <a:extLst>
              <a:ext uri="{FF2B5EF4-FFF2-40B4-BE49-F238E27FC236}">
                <a16:creationId xmlns:a16="http://schemas.microsoft.com/office/drawing/2014/main" id="{D58995A7-65E4-40AD-97EB-9B82E10A139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000" y="4177968"/>
            <a:ext cx="1980000" cy="1663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9">
            <a:extLst>
              <a:ext uri="{FF2B5EF4-FFF2-40B4-BE49-F238E27FC236}">
                <a16:creationId xmlns:a16="http://schemas.microsoft.com/office/drawing/2014/main" id="{93E76157-9D2E-40FC-B740-373F28134E4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000" y="1232265"/>
            <a:ext cx="1980000" cy="77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5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循环系统衰老特点？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3"/>
            <a:ext cx="8458200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endParaRPr lang="en-US" altLang="zh-CN" sz="3600" b="1" dirty="0">
              <a:solidFill>
                <a:srgbClr val="C00000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58CDA6D-6A36-42A8-9A29-65B5A58AE05D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心脏衰老：</a:t>
            </a:r>
            <a:r>
              <a:rPr lang="zh-CN" altLang="en-US" sz="2800" b="1" dirty="0">
                <a:solidFill>
                  <a:srgbClr val="FF0000"/>
                </a:solidFill>
              </a:rPr>
              <a:t>心脏传导阻滞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EC2075BC-0F42-46B5-96E5-23ABD158A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52" y="1102830"/>
            <a:ext cx="5050905" cy="5232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 lIns="18000" rIns="18000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chemeClr val="accent3">
                    <a:lumMod val="10000"/>
                  </a:schemeClr>
                </a:solidFill>
                <a:latin typeface="楷体_GB2312"/>
              </a:rPr>
              <a:t>心传导系统</a:t>
            </a:r>
            <a:r>
              <a:rPr lang="en-US" altLang="zh-CN" sz="2800" b="1" dirty="0">
                <a:solidFill>
                  <a:schemeClr val="accent3">
                    <a:lumMod val="10000"/>
                  </a:schemeClr>
                </a:solidFill>
                <a:latin typeface="楷体_GB2312"/>
              </a:rPr>
              <a:t>:</a:t>
            </a:r>
            <a:r>
              <a:rPr lang="zh-CN" altLang="en-US" sz="2800" b="1" dirty="0">
                <a:solidFill>
                  <a:srgbClr val="FF0000"/>
                </a:solidFill>
                <a:latin typeface="楷体_GB2312"/>
              </a:rPr>
              <a:t>脂肪浸润、纤维化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466CC16E-11DE-49D4-90B8-60A5777E1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9" y="4596295"/>
            <a:ext cx="408288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5A8489F9-001F-47A2-A812-871250B14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683" y="1138735"/>
            <a:ext cx="3657273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F07A75DD-33EF-41B8-92B1-DB7C87387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84005"/>
            <a:ext cx="2520000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1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循环系统衰老特点？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3"/>
            <a:ext cx="8458200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endParaRPr lang="en-US" altLang="zh-CN" sz="3600" b="1" dirty="0">
              <a:solidFill>
                <a:srgbClr val="C00000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58CDA6D-6A36-42A8-9A29-65B5A58AE05D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心脏衰老：</a:t>
            </a:r>
            <a:r>
              <a:rPr lang="zh-CN" altLang="en-US" sz="2800" b="1" dirty="0">
                <a:solidFill>
                  <a:srgbClr val="FF0000"/>
                </a:solidFill>
              </a:rPr>
              <a:t>血液回流</a:t>
            </a:r>
            <a:r>
              <a:rPr lang="en-US" altLang="zh-CN" sz="2800" b="1" dirty="0">
                <a:solidFill>
                  <a:srgbClr val="FF0000"/>
                </a:solidFill>
              </a:rPr>
              <a:t>,</a:t>
            </a:r>
            <a:r>
              <a:rPr lang="zh-CN" altLang="en-US" sz="2800" b="1" dirty="0">
                <a:solidFill>
                  <a:srgbClr val="FF0000"/>
                </a:solidFill>
              </a:rPr>
              <a:t>心脏杂音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B98FE38-2A83-4FDD-BD53-EBBFA9839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697" y="998304"/>
            <a:ext cx="5077113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F2AF743-C253-47B9-8224-79F4CF28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5" y="3552979"/>
            <a:ext cx="5377862" cy="26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86279D-D63C-4593-A59C-988B46A1C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34" y="987833"/>
            <a:ext cx="3528392" cy="95410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 lIns="18000" rIns="18000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chemeClr val="accent3">
                    <a:lumMod val="10000"/>
                  </a:schemeClr>
                </a:solidFill>
                <a:latin typeface="楷体_GB2312"/>
              </a:rPr>
              <a:t>瓣膜系统</a:t>
            </a:r>
            <a:r>
              <a:rPr lang="en-US" altLang="zh-CN" sz="2800" b="1" dirty="0">
                <a:solidFill>
                  <a:schemeClr val="accent3">
                    <a:lumMod val="10000"/>
                  </a:schemeClr>
                </a:solidFill>
                <a:latin typeface="楷体_GB2312"/>
              </a:rPr>
              <a:t>:</a:t>
            </a:r>
          </a:p>
          <a:p>
            <a:r>
              <a:rPr lang="zh-CN" altLang="en-US" sz="2800" b="1" dirty="0">
                <a:solidFill>
                  <a:srgbClr val="FF0000"/>
                </a:solidFill>
                <a:latin typeface="楷体_GB2312"/>
              </a:rPr>
              <a:t>脂肪浸润、纤维化</a:t>
            </a:r>
          </a:p>
        </p:txBody>
      </p:sp>
    </p:spTree>
    <p:extLst>
      <p:ext uri="{BB962C8B-B14F-4D97-AF65-F5344CB8AC3E}">
        <p14:creationId xmlns:p14="http://schemas.microsoft.com/office/powerpoint/2010/main" val="388353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循环系统衰老特点？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3"/>
            <a:ext cx="8458200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endParaRPr lang="en-US" altLang="zh-CN" sz="3600" b="1" dirty="0">
              <a:solidFill>
                <a:srgbClr val="C00000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58CDA6D-6A36-42A8-9A29-65B5A58AE05D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血管衰老：</a:t>
            </a:r>
            <a:r>
              <a:rPr lang="zh-CN" altLang="en-US" sz="2800" b="1" dirty="0">
                <a:solidFill>
                  <a:srgbClr val="FF0000"/>
                </a:solidFill>
              </a:rPr>
              <a:t>管壁结构受损、收缩能力下降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9CE73B08-D7EE-4DF1-A7A3-2230B66AC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04" y="1823400"/>
            <a:ext cx="4019018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9">
            <a:extLst>
              <a:ext uri="{FF2B5EF4-FFF2-40B4-BE49-F238E27FC236}">
                <a16:creationId xmlns:a16="http://schemas.microsoft.com/office/drawing/2014/main" id="{B3F7CE63-6F7F-492B-892F-770D892B0C2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95788" y="4877914"/>
            <a:ext cx="7920000" cy="837085"/>
          </a:xfrm>
          <a:prstGeom prst="wedgeRectCallout">
            <a:avLst>
              <a:gd name="adj1" fmla="val 30000"/>
              <a:gd name="adj2" fmla="val 192728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dirty="0">
              <a:solidFill>
                <a:srgbClr val="333399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D10B4BA-038B-40B0-BEA9-DC8E63570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094" y="1812902"/>
            <a:ext cx="4093906" cy="2520000"/>
          </a:xfrm>
          <a:prstGeom prst="rect">
            <a:avLst/>
          </a:prstGeom>
        </p:spPr>
      </p:pic>
      <p:sp>
        <p:nvSpPr>
          <p:cNvPr id="12" name="AutoShape 9">
            <a:extLst>
              <a:ext uri="{FF2B5EF4-FFF2-40B4-BE49-F238E27FC236}">
                <a16:creationId xmlns:a16="http://schemas.microsoft.com/office/drawing/2014/main" id="{E5F6BDAE-B42D-4FD4-8AA7-243315E33AE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83088" y="4859288"/>
            <a:ext cx="7920000" cy="837085"/>
          </a:xfrm>
          <a:prstGeom prst="wedgeRectCallout">
            <a:avLst>
              <a:gd name="adj1" fmla="val -43708"/>
              <a:gd name="adj2" fmla="val 160618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anchor="ctr" anchorCtr="0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FF0000"/>
                </a:solidFill>
              </a:rPr>
              <a:t>衰老模式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zh-CN" altLang="en-US" b="1" dirty="0">
                <a:solidFill>
                  <a:srgbClr val="000000"/>
                </a:solidFill>
              </a:rPr>
              <a:t>血管壁变薄、受损，血管收缩能力下降</a:t>
            </a:r>
            <a:r>
              <a:rPr lang="en-US" altLang="zh-CN" b="1" dirty="0">
                <a:solidFill>
                  <a:srgbClr val="000000"/>
                </a:solidFill>
              </a:rPr>
              <a:t>;</a:t>
            </a:r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7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2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循环系统衰老特点？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3"/>
            <a:ext cx="8458200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endParaRPr lang="en-US" altLang="zh-CN" sz="3600" b="1" dirty="0">
              <a:solidFill>
                <a:srgbClr val="C00000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58CDA6D-6A36-42A8-9A29-65B5A58AE05D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血管衰老：</a:t>
            </a:r>
            <a:r>
              <a:rPr lang="zh-CN" altLang="en-US" sz="2800" b="1" dirty="0">
                <a:solidFill>
                  <a:srgbClr val="FF0000"/>
                </a:solidFill>
              </a:rPr>
              <a:t>动脉粥样硬化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pic>
        <p:nvPicPr>
          <p:cNvPr id="8" name="Picture 13" descr="血管01">
            <a:extLst>
              <a:ext uri="{FF2B5EF4-FFF2-40B4-BE49-F238E27FC236}">
                <a16:creationId xmlns:a16="http://schemas.microsoft.com/office/drawing/2014/main" id="{5D96309C-9E54-4F98-B55E-F800328DC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8" y="1135063"/>
            <a:ext cx="2711450" cy="480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6457DD-55D5-419C-9935-42666D7AD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14620"/>
            <a:ext cx="2880000" cy="4628760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0F5BA47D-3708-4563-A73C-8E978E556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1255562"/>
            <a:ext cx="2797159" cy="240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buFontTx/>
              <a:buBlip>
                <a:blip r:embed="rId5"/>
              </a:buBlip>
              <a:defRPr/>
            </a:pPr>
            <a:r>
              <a:rPr lang="zh-CN" altLang="en-US" sz="2600" b="1" dirty="0">
                <a:solidFill>
                  <a:srgbClr val="FF0000"/>
                </a:solidFill>
              </a:rPr>
              <a:t>定义：</a:t>
            </a:r>
            <a:r>
              <a:rPr lang="zh-CN" altLang="en-US" sz="2600" b="1" dirty="0">
                <a:solidFill>
                  <a:srgbClr val="333399"/>
                </a:solidFill>
              </a:rPr>
              <a:t>指动脉的一种非炎症性的增生性病变，导致动脉管壁增厚、僵硬而失去弹性并致管腔狭窄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D57BB2DD-60A0-4EC7-B5F4-03A18DFB3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921" y="4137220"/>
            <a:ext cx="2909111" cy="18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buFontTx/>
              <a:buBlip>
                <a:blip r:embed="rId5"/>
              </a:buBlip>
              <a:defRPr/>
            </a:pPr>
            <a:r>
              <a:rPr lang="zh-CN" altLang="en-US" sz="2600" b="1" dirty="0">
                <a:solidFill>
                  <a:srgbClr val="333399"/>
                </a:solidFill>
              </a:rPr>
              <a:t>与年龄、性别、高脂血症、糖尿病等密切相关，</a:t>
            </a:r>
            <a:r>
              <a:rPr lang="zh-CN" altLang="en-US" sz="2600" b="1" i="1" u="sng" dirty="0">
                <a:solidFill>
                  <a:srgbClr val="333399"/>
                </a:solidFill>
              </a:rPr>
              <a:t>与高血压互为因果</a:t>
            </a:r>
          </a:p>
        </p:txBody>
      </p:sp>
    </p:spTree>
    <p:extLst>
      <p:ext uri="{BB962C8B-B14F-4D97-AF65-F5344CB8AC3E}">
        <p14:creationId xmlns:p14="http://schemas.microsoft.com/office/powerpoint/2010/main" val="257427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2" grpId="0" build="allAtOnce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en-US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Agenda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D2EBEF-3B78-45F5-ADF0-A1E78941B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325" y="3936001"/>
            <a:ext cx="2160000" cy="216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DBC5036-5CA7-4A2D-B24C-B47CD2669219}"/>
              </a:ext>
            </a:extLst>
          </p:cNvPr>
          <p:cNvSpPr/>
          <p:nvPr/>
        </p:nvSpPr>
        <p:spPr>
          <a:xfrm>
            <a:off x="34925" y="6324600"/>
            <a:ext cx="9017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rgbClr val="000066"/>
                </a:solidFill>
              </a:rPr>
              <a:t>https://pan.baidu.com/s/1Fx2j5gx20_NHVAb5cXOahA   </a:t>
            </a:r>
            <a:r>
              <a:rPr lang="zh-CN" altLang="en-US" sz="2200" dirty="0">
                <a:solidFill>
                  <a:srgbClr val="000066"/>
                </a:solidFill>
              </a:rPr>
              <a:t>密码</a:t>
            </a:r>
            <a:r>
              <a:rPr lang="en-US" altLang="zh-CN" sz="2200" dirty="0">
                <a:solidFill>
                  <a:srgbClr val="000066"/>
                </a:solidFill>
              </a:rPr>
              <a:t>: </a:t>
            </a:r>
            <a:r>
              <a:rPr lang="en-US" altLang="zh-CN" sz="2200" dirty="0">
                <a:solidFill>
                  <a:srgbClr val="FF0000"/>
                </a:solidFill>
              </a:rPr>
              <a:t>ykm4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58CDA6D-6A36-42A8-9A29-65B5A58AE05D}"/>
              </a:ext>
            </a:extLst>
          </p:cNvPr>
          <p:cNvCxnSpPr/>
          <p:nvPr/>
        </p:nvCxnSpPr>
        <p:spPr bwMode="auto">
          <a:xfrm>
            <a:off x="41275" y="617220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D8FB0D37-9C88-4B89-97C5-881B938C4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015652"/>
            <a:ext cx="8458200" cy="502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>
                <a:solidFill>
                  <a:srgbClr val="000066"/>
                </a:solidFill>
              </a:rPr>
              <a:t>  </a:t>
            </a:r>
            <a:r>
              <a:rPr lang="zh-CN" altLang="en-US" sz="3600" b="1" dirty="0">
                <a:solidFill>
                  <a:srgbClr val="000066"/>
                </a:solidFill>
              </a:rPr>
              <a:t>如何运动</a:t>
            </a:r>
            <a:r>
              <a:rPr lang="en-US" altLang="zh-CN" sz="3600" b="1" dirty="0">
                <a:solidFill>
                  <a:srgbClr val="000066"/>
                </a:solidFill>
              </a:rPr>
              <a:t>?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>
                <a:solidFill>
                  <a:srgbClr val="000066"/>
                </a:solidFill>
              </a:rPr>
              <a:t>  </a:t>
            </a:r>
            <a:r>
              <a:rPr lang="zh-CN" altLang="en-US" sz="3600" b="1" dirty="0">
                <a:solidFill>
                  <a:srgbClr val="000066"/>
                </a:solidFill>
              </a:rPr>
              <a:t>运动作用机理是什么</a:t>
            </a:r>
            <a:r>
              <a:rPr lang="en-US" altLang="zh-CN" sz="3600" b="1" dirty="0">
                <a:solidFill>
                  <a:srgbClr val="000066"/>
                </a:solidFill>
              </a:rPr>
              <a:t>?</a:t>
            </a:r>
          </a:p>
          <a:p>
            <a:pPr marL="534988" indent="-534988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rgbClr val="000066"/>
                </a:solidFill>
              </a:rPr>
              <a:t>运动与哪些系统密切相关</a:t>
            </a:r>
            <a:r>
              <a:rPr lang="en-US" altLang="zh-CN" sz="3600" b="1" dirty="0">
                <a:solidFill>
                  <a:srgbClr val="000066"/>
                </a:solidFill>
              </a:rPr>
              <a:t>?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>
                <a:solidFill>
                  <a:srgbClr val="000066"/>
                </a:solidFill>
              </a:rPr>
              <a:t> </a:t>
            </a:r>
            <a:r>
              <a:rPr lang="zh-CN" altLang="en-US" sz="3600" b="1" dirty="0">
                <a:solidFill>
                  <a:srgbClr val="000066"/>
                </a:solidFill>
              </a:rPr>
              <a:t>这些系统如何衰老？</a:t>
            </a:r>
            <a:endParaRPr lang="en-US" altLang="zh-CN" sz="3600" b="1" dirty="0">
              <a:solidFill>
                <a:srgbClr val="000066"/>
              </a:solidFill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rgbClr val="000066"/>
                </a:solidFill>
              </a:rPr>
              <a:t>运动如何影响衰老？</a:t>
            </a:r>
            <a:endParaRPr lang="en-US" altLang="zh-CN" sz="3600" b="1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呼吸系统衰老特点？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呼吸效率下降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CFC5BB3-D833-47A2-B75A-F240D4980A1C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ctangle 5">
            <a:extLst>
              <a:ext uri="{FF2B5EF4-FFF2-40B4-BE49-F238E27FC236}">
                <a16:creationId xmlns:a16="http://schemas.microsoft.com/office/drawing/2014/main" id="{866E8378-97FB-4DB1-BABE-02E06AC1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97" y="1858161"/>
            <a:ext cx="8143055" cy="3505196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ts val="42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cs typeface="Arial" panose="020B0604020202020204" pitchFamily="34" charset="0"/>
              </a:rPr>
              <a:t>呼吸频率</a:t>
            </a:r>
            <a:r>
              <a:rPr lang="zh-CN" altLang="en-US" sz="2800" b="1" dirty="0">
                <a:solidFill>
                  <a:srgbClr val="333399"/>
                </a:solidFill>
                <a:cs typeface="Arial" panose="020B0604020202020204" pitchFamily="34" charset="0"/>
              </a:rPr>
              <a:t>：</a:t>
            </a:r>
            <a:endParaRPr lang="en-US" altLang="zh-CN" sz="2800" b="1" dirty="0">
              <a:solidFill>
                <a:srgbClr val="333399"/>
              </a:solidFill>
              <a:cs typeface="Arial" panose="020B0604020202020204" pitchFamily="34" charset="0"/>
            </a:endParaRPr>
          </a:p>
          <a:p>
            <a:pPr algn="l">
              <a:lnSpc>
                <a:spcPts val="42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altLang="zh-CN" sz="2800" b="1" dirty="0">
                <a:solidFill>
                  <a:srgbClr val="333399"/>
                </a:solidFill>
                <a:cs typeface="Arial" panose="020B0604020202020204" pitchFamily="34" charset="0"/>
              </a:rPr>
              <a:t>  </a:t>
            </a:r>
            <a:r>
              <a:rPr lang="zh-CN" altLang="en-US" sz="2800" b="1" dirty="0">
                <a:solidFill>
                  <a:srgbClr val="000000"/>
                </a:solidFill>
                <a:cs typeface="Arial" panose="020B0604020202020204" pitchFamily="34" charset="0"/>
              </a:rPr>
              <a:t>婴幼儿 </a:t>
            </a:r>
            <a:r>
              <a:rPr lang="en-US" altLang="zh-CN" sz="2800" b="1" dirty="0">
                <a:solidFill>
                  <a:srgbClr val="000000"/>
                </a:solidFill>
              </a:rPr>
              <a:t>40~60</a:t>
            </a:r>
            <a:r>
              <a:rPr lang="zh-CN" altLang="en-US" sz="2800" b="1" dirty="0">
                <a:solidFill>
                  <a:srgbClr val="000000"/>
                </a:solidFill>
              </a:rPr>
              <a:t>次</a:t>
            </a:r>
            <a:r>
              <a:rPr lang="en-US" altLang="zh-CN" sz="2800" b="1" dirty="0">
                <a:solidFill>
                  <a:srgbClr val="000000"/>
                </a:solidFill>
              </a:rPr>
              <a:t>/</a:t>
            </a:r>
            <a:r>
              <a:rPr lang="zh-CN" altLang="en-US" sz="2800" b="1" dirty="0">
                <a:solidFill>
                  <a:srgbClr val="000000"/>
                </a:solidFill>
              </a:rPr>
              <a:t>分</a:t>
            </a:r>
            <a:endParaRPr lang="en-US" altLang="zh-CN" sz="2800" b="1" dirty="0">
              <a:solidFill>
                <a:srgbClr val="000000"/>
              </a:solidFill>
            </a:endParaRPr>
          </a:p>
          <a:p>
            <a:pPr algn="l">
              <a:lnSpc>
                <a:spcPts val="42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altLang="zh-CN" sz="2800" b="1" dirty="0">
                <a:solidFill>
                  <a:srgbClr val="000000"/>
                </a:solidFill>
                <a:sym typeface="Wingdings" panose="05000000000000000000" pitchFamily="2" charset="2"/>
              </a:rPr>
              <a:t>    </a:t>
            </a:r>
            <a:r>
              <a:rPr lang="zh-CN" altLang="en-US" sz="2800" b="1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2800" b="1" dirty="0">
                <a:solidFill>
                  <a:srgbClr val="000000"/>
                </a:solidFill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</a:rPr>
              <a:t>5</a:t>
            </a:r>
            <a:r>
              <a:rPr lang="zh-CN" altLang="en-US" sz="2800" b="1" dirty="0">
                <a:solidFill>
                  <a:srgbClr val="000000"/>
                </a:solidFill>
              </a:rPr>
              <a:t>岁</a:t>
            </a:r>
            <a:r>
              <a:rPr lang="zh-CN" altLang="en-US" sz="2800" b="1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</a:rPr>
              <a:t>20~22</a:t>
            </a:r>
            <a:r>
              <a:rPr lang="zh-CN" altLang="en-US" sz="2800" b="1" dirty="0">
                <a:solidFill>
                  <a:srgbClr val="000000"/>
                </a:solidFill>
              </a:rPr>
              <a:t>次</a:t>
            </a:r>
            <a:r>
              <a:rPr lang="en-US" altLang="zh-CN" sz="2800" b="1" dirty="0">
                <a:solidFill>
                  <a:srgbClr val="000000"/>
                </a:solidFill>
              </a:rPr>
              <a:t>/</a:t>
            </a:r>
            <a:r>
              <a:rPr lang="zh-CN" altLang="en-US" sz="2800" b="1" dirty="0">
                <a:solidFill>
                  <a:srgbClr val="000000"/>
                </a:solidFill>
              </a:rPr>
              <a:t>分</a:t>
            </a:r>
            <a:endParaRPr lang="en-US" altLang="zh-CN" sz="2800" b="1" dirty="0">
              <a:solidFill>
                <a:srgbClr val="000000"/>
              </a:solidFill>
            </a:endParaRPr>
          </a:p>
          <a:p>
            <a:pPr algn="l">
              <a:lnSpc>
                <a:spcPts val="42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altLang="zh-CN" sz="2800" b="1" dirty="0">
                <a:solidFill>
                  <a:srgbClr val="000000"/>
                </a:solidFill>
                <a:sym typeface="Wingdings" panose="05000000000000000000" pitchFamily="2" charset="2"/>
              </a:rPr>
              <a:t>      </a:t>
            </a:r>
            <a:r>
              <a:rPr lang="zh-CN" altLang="en-US" sz="2800" b="1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2800" b="1" dirty="0">
                <a:solidFill>
                  <a:srgbClr val="000000"/>
                </a:solidFill>
              </a:rPr>
              <a:t>成年人</a:t>
            </a:r>
            <a:r>
              <a:rPr lang="en-US" altLang="zh-CN" sz="2800" b="1" dirty="0">
                <a:solidFill>
                  <a:srgbClr val="000000"/>
                </a:solidFill>
              </a:rPr>
              <a:t>1</a:t>
            </a:r>
            <a:r>
              <a:rPr lang="zh-CN" altLang="en-US" sz="2800" b="1" dirty="0">
                <a:solidFill>
                  <a:srgbClr val="000000"/>
                </a:solidFill>
              </a:rPr>
              <a:t>6次/分</a:t>
            </a:r>
            <a:r>
              <a:rPr lang="en-US" altLang="zh-CN" sz="2800" b="1" dirty="0">
                <a:solidFill>
                  <a:srgbClr val="000000"/>
                </a:solidFill>
              </a:rPr>
              <a:t>(20~29</a:t>
            </a:r>
            <a:r>
              <a:rPr lang="zh-CN" altLang="en-US" sz="2800" b="1" dirty="0">
                <a:solidFill>
                  <a:srgbClr val="000000"/>
                </a:solidFill>
              </a:rPr>
              <a:t>岁男</a:t>
            </a:r>
            <a:r>
              <a:rPr lang="en-US" altLang="zh-CN" sz="2800" b="1" dirty="0">
                <a:solidFill>
                  <a:srgbClr val="000000"/>
                </a:solidFill>
              </a:rPr>
              <a:t>14.2±0.9</a:t>
            </a:r>
            <a:r>
              <a:rPr lang="zh-CN" altLang="en-US" sz="2800" b="1" dirty="0">
                <a:solidFill>
                  <a:srgbClr val="000000"/>
                </a:solidFill>
              </a:rPr>
              <a:t>次</a:t>
            </a:r>
            <a:r>
              <a:rPr lang="en-US" altLang="zh-CN" sz="2800" b="1" dirty="0">
                <a:solidFill>
                  <a:srgbClr val="000000"/>
                </a:solidFill>
              </a:rPr>
              <a:t>)</a:t>
            </a:r>
          </a:p>
          <a:p>
            <a:pPr marL="1082675" indent="-1082675" algn="l">
              <a:lnSpc>
                <a:spcPts val="42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altLang="zh-CN" sz="2800" b="1" dirty="0">
                <a:solidFill>
                  <a:srgbClr val="000000"/>
                </a:solidFill>
                <a:sym typeface="Wingdings" panose="05000000000000000000" pitchFamily="2" charset="2"/>
              </a:rPr>
              <a:t>         </a:t>
            </a:r>
            <a:r>
              <a:rPr lang="zh-CN" altLang="en-US" sz="2800" b="1" dirty="0">
                <a:solidFill>
                  <a:srgbClr val="000000"/>
                </a:solidFill>
              </a:rPr>
              <a:t>70</a:t>
            </a:r>
            <a:r>
              <a:rPr lang="en-US" altLang="zh-CN" sz="2800" b="1" dirty="0">
                <a:solidFill>
                  <a:srgbClr val="000000"/>
                </a:solidFill>
              </a:rPr>
              <a:t>~</a:t>
            </a:r>
            <a:r>
              <a:rPr lang="zh-CN" altLang="en-US" sz="2800" b="1" dirty="0">
                <a:solidFill>
                  <a:srgbClr val="000000"/>
                </a:solidFill>
              </a:rPr>
              <a:t>79岁增至19.1±0.6次/分 </a:t>
            </a:r>
            <a:r>
              <a:rPr lang="en-US" altLang="zh-CN" sz="2800" b="1" dirty="0">
                <a:solidFill>
                  <a:srgbClr val="000000"/>
                </a:solidFill>
              </a:rPr>
              <a:t>(</a:t>
            </a:r>
            <a:r>
              <a:rPr lang="zh-CN" altLang="en-US" sz="2800" b="1" dirty="0">
                <a:solidFill>
                  <a:srgbClr val="000000"/>
                </a:solidFill>
              </a:rPr>
              <a:t>但向组织输送氧气的</a:t>
            </a:r>
            <a:r>
              <a:rPr lang="zh-CN" altLang="en-US" sz="2800" b="1" dirty="0">
                <a:solidFill>
                  <a:srgbClr val="0000FF"/>
                </a:solidFill>
              </a:rPr>
              <a:t>效率就已减少了一半</a:t>
            </a:r>
            <a:r>
              <a:rPr lang="en-US" altLang="zh-CN" sz="2800" b="1" dirty="0">
                <a:solidFill>
                  <a:srgbClr val="000000"/>
                </a:solidFill>
              </a:rPr>
              <a:t>)</a:t>
            </a:r>
            <a:r>
              <a:rPr lang="zh-CN" altLang="en-US" sz="2800" b="1" dirty="0">
                <a:solidFill>
                  <a:srgbClr val="000000"/>
                </a:solidFill>
              </a:rPr>
              <a:t>。</a:t>
            </a:r>
            <a:endParaRPr lang="zh-CN" altLang="en-US" sz="28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4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呼吸系统衰老特点？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上呼吸道开放，下呼吸道</a:t>
            </a:r>
            <a:r>
              <a:rPr lang="en-US" altLang="zh-CN" sz="2800" b="1" dirty="0">
                <a:solidFill>
                  <a:schemeClr val="tx1"/>
                </a:solidFill>
              </a:rPr>
              <a:t>(</a:t>
            </a:r>
            <a:r>
              <a:rPr lang="zh-CN" altLang="en-US" sz="2800" b="1" dirty="0">
                <a:solidFill>
                  <a:schemeClr val="tx1"/>
                </a:solidFill>
              </a:rPr>
              <a:t>细支气管与肺泡</a:t>
            </a:r>
            <a:r>
              <a:rPr lang="en-US" altLang="zh-CN" sz="2800" b="1" dirty="0">
                <a:solidFill>
                  <a:schemeClr val="tx1"/>
                </a:solidFill>
              </a:rPr>
              <a:t>)</a:t>
            </a:r>
            <a:r>
              <a:rPr lang="zh-CN" altLang="en-US" sz="2800" b="1" dirty="0">
                <a:solidFill>
                  <a:schemeClr val="tx1"/>
                </a:solidFill>
              </a:rPr>
              <a:t>阻塞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CFC5BB3-D833-47A2-B75A-F240D4980A1C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5E326153-8DD2-4D60-B0C1-6A23A02EA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122897"/>
            <a:ext cx="4067400" cy="34098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A554C1-A760-4489-BAF2-EFB960B92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16" y="1122897"/>
            <a:ext cx="3168352" cy="3456384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A594445A-5132-4442-9A75-7FE5B6E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17" y="4707565"/>
            <a:ext cx="8824273" cy="1471861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333399"/>
                </a:solidFill>
              </a:rPr>
              <a:t>鼻、咽、喉的</a:t>
            </a:r>
            <a:r>
              <a:rPr lang="zh-CN" altLang="en-US" sz="2800" b="1" dirty="0">
                <a:solidFill>
                  <a:srgbClr val="FF0000"/>
                </a:solidFill>
              </a:rPr>
              <a:t>粘膜</a:t>
            </a:r>
            <a:r>
              <a:rPr lang="zh-CN" altLang="en-US" sz="2800" b="1" dirty="0">
                <a:solidFill>
                  <a:srgbClr val="333399"/>
                </a:solidFill>
              </a:rPr>
              <a:t>均变薄，</a:t>
            </a:r>
            <a:r>
              <a:rPr lang="zh-CN" altLang="en-US" sz="2800" b="1" dirty="0">
                <a:solidFill>
                  <a:srgbClr val="FF0000"/>
                </a:solidFill>
              </a:rPr>
              <a:t>管腔</a:t>
            </a:r>
            <a:r>
              <a:rPr lang="zh-CN" altLang="en-US" sz="2800" b="1" dirty="0">
                <a:solidFill>
                  <a:srgbClr val="333399"/>
                </a:solidFill>
              </a:rPr>
              <a:t>扩大，</a:t>
            </a:r>
            <a:r>
              <a:rPr lang="zh-CN" altLang="en-US" sz="2800" b="1" dirty="0">
                <a:solidFill>
                  <a:srgbClr val="FF0000"/>
                </a:solidFill>
              </a:rPr>
              <a:t>软骨</a:t>
            </a:r>
            <a:r>
              <a:rPr lang="zh-CN" altLang="en-US" sz="2800" b="1" dirty="0">
                <a:solidFill>
                  <a:srgbClr val="333399"/>
                </a:solidFill>
              </a:rPr>
              <a:t>钙化</a:t>
            </a:r>
          </a:p>
          <a:p>
            <a:pPr algn="l"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333399"/>
                </a:solidFill>
              </a:rPr>
              <a:t>呼吸粘膜和粘液纤毛转运系统功能</a:t>
            </a:r>
            <a:r>
              <a:rPr lang="zh-CN" altLang="en-US" sz="2800" b="1" dirty="0">
                <a:solidFill>
                  <a:srgbClr val="FF0000"/>
                </a:solidFill>
              </a:rPr>
              <a:t>↓</a:t>
            </a:r>
            <a:r>
              <a:rPr lang="zh-CN" altLang="en-US" sz="2800" b="1" dirty="0">
                <a:solidFill>
                  <a:srgbClr val="333399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2800" b="1" dirty="0">
                <a:solidFill>
                  <a:srgbClr val="333399"/>
                </a:solidFill>
              </a:rPr>
              <a:t>咳嗽反射</a:t>
            </a:r>
            <a:r>
              <a:rPr lang="zh-CN" altLang="en-US" sz="2800" b="1" dirty="0">
                <a:solidFill>
                  <a:srgbClr val="FF0000"/>
                </a:solidFill>
              </a:rPr>
              <a:t>↓</a:t>
            </a:r>
          </a:p>
          <a:p>
            <a:pPr algn="l">
              <a:spcBef>
                <a:spcPts val="600"/>
              </a:spcBef>
              <a:buClr>
                <a:srgbClr val="FF0000"/>
              </a:buClr>
            </a:pPr>
            <a:r>
              <a:rPr lang="en-US" altLang="zh-CN" sz="2800" b="1" dirty="0">
                <a:solidFill>
                  <a:srgbClr val="333399"/>
                </a:solidFill>
                <a:sym typeface="Wingdings" panose="05000000000000000000" pitchFamily="2" charset="2"/>
              </a:rPr>
              <a:t>     </a:t>
            </a:r>
            <a:r>
              <a:rPr lang="zh-CN" altLang="en-US" sz="2800" b="1" dirty="0">
                <a:solidFill>
                  <a:srgbClr val="333399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2800" b="1" dirty="0">
                <a:solidFill>
                  <a:srgbClr val="333399"/>
                </a:solidFill>
              </a:rPr>
              <a:t>滞留在肺内的分泌物和异物增多</a:t>
            </a:r>
          </a:p>
        </p:txBody>
      </p:sp>
    </p:spTree>
    <p:extLst>
      <p:ext uri="{BB962C8B-B14F-4D97-AF65-F5344CB8AC3E}">
        <p14:creationId xmlns:p14="http://schemas.microsoft.com/office/powerpoint/2010/main" val="343541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呼吸系统衰老特点？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造真空能力和弹性回缩力下降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CFC5BB3-D833-47A2-B75A-F240D4980A1C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Picture 8" descr="alveolus">
            <a:extLst>
              <a:ext uri="{FF2B5EF4-FFF2-40B4-BE49-F238E27FC236}">
                <a16:creationId xmlns:a16="http://schemas.microsoft.com/office/drawing/2014/main" id="{A5C40EF9-8B24-4B10-AA30-C96973656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62330"/>
            <a:ext cx="13906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3D7AA6DA-167B-4BDB-B8C2-415DA3C11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325" y="4100940"/>
            <a:ext cx="6335712" cy="207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zh-CN" altLang="en-US" sz="2800" b="1" dirty="0">
                <a:solidFill>
                  <a:srgbClr val="333399"/>
                </a:solidFill>
                <a:cs typeface="Arial" pitchFamily="34" charset="0"/>
              </a:rPr>
              <a:t>弹性纤维和胶原纤维比例失衡</a:t>
            </a:r>
          </a:p>
          <a:p>
            <a:pPr algn="l"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zh-CN" altLang="en-US" sz="2800" b="1" dirty="0">
                <a:solidFill>
                  <a:srgbClr val="333399"/>
                </a:solidFill>
                <a:cs typeface="Arial" pitchFamily="34" charset="0"/>
              </a:rPr>
              <a:t>肺泡毛细血管壁加厚</a:t>
            </a:r>
          </a:p>
          <a:p>
            <a:pPr algn="l"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zh-CN" altLang="en-US" sz="2800" b="1" dirty="0">
                <a:solidFill>
                  <a:srgbClr val="333399"/>
                </a:solidFill>
                <a:cs typeface="Arial" pitchFamily="34" charset="0"/>
              </a:rPr>
              <a:t>肺泡表面活性物质生成不足或失活</a:t>
            </a:r>
            <a:endParaRPr lang="en-US" altLang="zh-CN" sz="2800" b="1" dirty="0">
              <a:solidFill>
                <a:srgbClr val="333399"/>
              </a:solidFill>
              <a:cs typeface="Arial" pitchFamily="34" charset="0"/>
            </a:endParaRPr>
          </a:p>
          <a:p>
            <a:pPr algn="l"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lang="zh-CN" altLang="en-US" sz="2800" b="1" dirty="0">
                <a:solidFill>
                  <a:srgbClr val="333399"/>
                </a:solidFill>
                <a:cs typeface="Arial" pitchFamily="34" charset="0"/>
              </a:rPr>
              <a:t>弹性回缩力下降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3E6119E3-B883-40E6-8AF7-8B025FF93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5639910" y="985643"/>
            <a:ext cx="3240000" cy="2843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9BB96DB-C29F-4BE5-BEC1-D1A3A76B9029}"/>
              </a:ext>
            </a:extLst>
          </p:cNvPr>
          <p:cNvSpPr/>
          <p:nvPr/>
        </p:nvSpPr>
        <p:spPr>
          <a:xfrm>
            <a:off x="228600" y="1219200"/>
            <a:ext cx="52498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333399"/>
                </a:solidFill>
              </a:rPr>
              <a:t>隔膜和相关结构功能衰退</a:t>
            </a:r>
            <a:r>
              <a:rPr lang="en-US" altLang="zh-CN" sz="2800" b="1" dirty="0">
                <a:solidFill>
                  <a:srgbClr val="333399"/>
                </a:solidFill>
              </a:rPr>
              <a:t>.</a:t>
            </a:r>
            <a:endParaRPr lang="zh-CN" altLang="en-US" sz="2800" b="1" dirty="0">
              <a:solidFill>
                <a:srgbClr val="333399"/>
              </a:solidFill>
              <a:cs typeface="Arial" panose="020B0604020202020204" pitchFamily="34" charset="0"/>
            </a:endParaRPr>
          </a:p>
          <a:p>
            <a:pPr algn="l"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333399"/>
                </a:solidFill>
                <a:cs typeface="Arial" panose="020B0604020202020204" pitchFamily="34" charset="0"/>
              </a:rPr>
              <a:t>上呼吸肌萎缩和肺弹性回缩力降低</a:t>
            </a:r>
            <a:r>
              <a:rPr lang="en-US" altLang="zh-CN" sz="2800" b="1" dirty="0">
                <a:solidFill>
                  <a:srgbClr val="333399"/>
                </a:solidFill>
                <a:cs typeface="Arial" panose="020B0604020202020204" pitchFamily="34" charset="0"/>
              </a:rPr>
              <a:t>.</a:t>
            </a:r>
            <a:r>
              <a:rPr lang="zh-CN" altLang="en-US" sz="2800" b="1" dirty="0">
                <a:solidFill>
                  <a:srgbClr val="333399"/>
                </a:solidFill>
                <a:cs typeface="Arial" panose="020B0604020202020204" pitchFamily="34" charset="0"/>
              </a:rPr>
              <a:t> </a:t>
            </a:r>
          </a:p>
          <a:p>
            <a:pPr algn="l"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333399"/>
                </a:solidFill>
              </a:rPr>
              <a:t>造真空能力和肺活量减少，残气量增多</a:t>
            </a:r>
            <a:r>
              <a:rPr lang="en-US" altLang="zh-CN" sz="2800" b="1" dirty="0">
                <a:solidFill>
                  <a:srgbClr val="333399"/>
                </a:solidFill>
              </a:rPr>
              <a:t>.</a:t>
            </a:r>
            <a:endParaRPr lang="zh-CN" altLang="en-US" sz="2800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EBFF53A-5756-481D-95F4-0DF14DA76EDB}"/>
              </a:ext>
            </a:extLst>
          </p:cNvPr>
          <p:cNvCxnSpPr/>
          <p:nvPr/>
        </p:nvCxnSpPr>
        <p:spPr bwMode="auto">
          <a:xfrm>
            <a:off x="44972" y="396240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10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1828800"/>
            <a:ext cx="91440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18000" tIns="45720" rIns="1800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5800" b="1" kern="0" dirty="0">
                <a:ln w="0"/>
                <a:solidFill>
                  <a:srgbClr val="00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运动如何影响衰老</a:t>
            </a:r>
            <a:r>
              <a:rPr lang="en-US" altLang="zh-CN" sz="5800" b="1" dirty="0">
                <a:ln w="0"/>
                <a:solidFill>
                  <a:srgbClr val="00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</a:rPr>
              <a:t>?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4925" y="4114800"/>
            <a:ext cx="9067800" cy="2730371"/>
            <a:chOff x="34925" y="3124200"/>
            <a:chExt cx="9067800" cy="3716338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4925" y="3124200"/>
              <a:ext cx="9067800" cy="371633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000" rIns="18000" anchor="ctr"/>
            <a:lstStyle/>
            <a:p>
              <a:endParaRPr lang="zh-CN" altLang="en-US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606425" y="3435350"/>
              <a:ext cx="7924800" cy="31242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000" rIns="18000" anchor="ctr"/>
            <a:lstStyle>
              <a:lvl1pPr algn="l"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algn="l"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l"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l"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l"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714375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3600" b="1" dirty="0"/>
                <a:t>运动对运动系统衰老的影响？</a:t>
              </a:r>
              <a:endParaRPr lang="en-US" altLang="zh-CN" sz="3600" b="1" dirty="0"/>
            </a:p>
            <a:p>
              <a:pPr marL="714375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3600" b="1" dirty="0"/>
                <a:t>运动对循环系统衰老的影响？</a:t>
              </a:r>
              <a:endParaRPr lang="en-US" altLang="zh-CN" sz="3600" b="1" dirty="0"/>
            </a:p>
            <a:p>
              <a:pPr marL="714375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3600" b="1" dirty="0"/>
                <a:t>运动对呼吸系统衰老的影响？</a:t>
              </a:r>
              <a:endParaRPr lang="en-US" altLang="zh-CN" sz="3600" b="1" dirty="0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1D743B4-1063-44D0-9085-97790091E85A}"/>
              </a:ext>
            </a:extLst>
          </p:cNvPr>
          <p:cNvCxnSpPr/>
          <p:nvPr/>
        </p:nvCxnSpPr>
        <p:spPr bwMode="auto">
          <a:xfrm>
            <a:off x="-8829" y="1799571"/>
            <a:ext cx="91800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2DEF061-4E87-4639-9E84-5BF227AD5092}"/>
              </a:ext>
            </a:extLst>
          </p:cNvPr>
          <p:cNvCxnSpPr/>
          <p:nvPr/>
        </p:nvCxnSpPr>
        <p:spPr bwMode="auto">
          <a:xfrm>
            <a:off x="-25052" y="3962400"/>
            <a:ext cx="91800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65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运动对运动系统衰老的影响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运动能增加骨密度，改善骨连接功能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CFC5BB3-D833-47A2-B75A-F240D4980A1C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A3FBF727-C55A-4D57-8673-FC25F967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476" y="1056000"/>
            <a:ext cx="487084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35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FAEBF5F-7B0E-4CB8-97F3-F2E73E1C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99" y="5657903"/>
            <a:ext cx="8424000" cy="576927"/>
          </a:xfrm>
          <a:prstGeom prst="rect">
            <a:avLst/>
          </a:prstGeom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运动对运动系统衰老的影响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运动能抑制肌肉萎缩，并增加线粒体含量和功能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CFC5BB3-D833-47A2-B75A-F240D4980A1C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2DE69DD5-5C3C-47BC-B5F7-9B485E77D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1" y="1002033"/>
            <a:ext cx="471545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26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运动对运动系统衰老的影响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运动可以促进肌肉和骨骼分泌对健康有益的因子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CFC5BB3-D833-47A2-B75A-F240D4980A1C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E1280DE9-C57B-462E-AEE0-332FF20FF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710" y="961634"/>
            <a:ext cx="5430053" cy="14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D246BA5-D799-4FB2-9E0A-AE07B6A3A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825" y="2419022"/>
            <a:ext cx="5400000" cy="375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14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运动对</a:t>
            </a:r>
            <a:r>
              <a:rPr lang="zh-CN" altLang="en-US" sz="5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循环</a:t>
            </a:r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系统衰老的影响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运动能增强心血管系统的功能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CFC5BB3-D833-47A2-B75A-F240D4980A1C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85BD1-75CC-41E3-AB86-3349D8490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00" y="1267748"/>
            <a:ext cx="8001000" cy="51911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chemeClr val="tx2"/>
                </a:solidFill>
              </a:rPr>
              <a:t>心脏的</a:t>
            </a:r>
            <a:r>
              <a:rPr lang="zh-CN" altLang="en-US" sz="2800" b="1" dirty="0">
                <a:solidFill>
                  <a:srgbClr val="FF0000"/>
                </a:solidFill>
              </a:rPr>
              <a:t>时间年龄</a:t>
            </a:r>
            <a:r>
              <a:rPr lang="zh-CN" altLang="en-US" sz="2800" b="1" dirty="0">
                <a:solidFill>
                  <a:schemeClr val="tx2"/>
                </a:solidFill>
              </a:rPr>
              <a:t>和</a:t>
            </a:r>
            <a:r>
              <a:rPr lang="zh-CN" altLang="en-US" sz="2800" b="1" dirty="0">
                <a:solidFill>
                  <a:srgbClr val="FF0000"/>
                </a:solidFill>
              </a:rPr>
              <a:t>生物学年龄</a:t>
            </a:r>
            <a:endParaRPr lang="zh-CN" altLang="en-US" sz="2800" b="1" dirty="0">
              <a:solidFill>
                <a:schemeClr val="tx2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AC0C998-5531-46D4-B354-A8799A711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92167"/>
            <a:ext cx="4769328" cy="32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D3FAE9A-5DBD-4827-9456-26AACBCC1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984" y="1896441"/>
            <a:ext cx="2123390" cy="3240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76BC338-EEAD-4671-BAD7-23BE83BDB354}"/>
              </a:ext>
            </a:extLst>
          </p:cNvPr>
          <p:cNvSpPr/>
          <p:nvPr/>
        </p:nvSpPr>
        <p:spPr>
          <a:xfrm>
            <a:off x="626350" y="5113209"/>
            <a:ext cx="47525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50000"/>
                  </a:schemeClr>
                </a:solidFill>
              </a:rPr>
              <a:t>45</a:t>
            </a: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</a:rPr>
              <a:t>岁</a:t>
            </a:r>
            <a:r>
              <a:rPr lang="en-US" altLang="zh-CN" b="1" dirty="0">
                <a:solidFill>
                  <a:schemeClr val="tx1">
                    <a:lumMod val="50000"/>
                  </a:schemeClr>
                </a:solidFill>
              </a:rPr>
              <a:t>IT</a:t>
            </a: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</a:rPr>
              <a:t>职业人士</a:t>
            </a:r>
            <a:endParaRPr lang="en-US" altLang="zh-CN" b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altLang="zh-CN" b="1" dirty="0">
                <a:solidFill>
                  <a:schemeClr val="tx1">
                    <a:lumMod val="50000"/>
                  </a:schemeClr>
                </a:solidFill>
              </a:rPr>
              <a:t>70</a:t>
            </a: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</a:rPr>
              <a:t>岁心脏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AFD3C53-050A-4381-BE11-E28F5CED56DE}"/>
              </a:ext>
            </a:extLst>
          </p:cNvPr>
          <p:cNvSpPr/>
          <p:nvPr/>
        </p:nvSpPr>
        <p:spPr>
          <a:xfrm>
            <a:off x="5882985" y="5132167"/>
            <a:ext cx="2123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50000"/>
                  </a:schemeClr>
                </a:solidFill>
              </a:rPr>
              <a:t>70</a:t>
            </a: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</a:rPr>
              <a:t>岁爱动老人</a:t>
            </a:r>
            <a:endParaRPr lang="en-US" altLang="zh-CN" b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altLang="zh-CN" b="1" dirty="0">
                <a:solidFill>
                  <a:schemeClr val="tx1">
                    <a:lumMod val="50000"/>
                  </a:schemeClr>
                </a:solidFill>
              </a:rPr>
              <a:t>45</a:t>
            </a: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</a:rPr>
              <a:t>岁心脏</a:t>
            </a:r>
          </a:p>
        </p:txBody>
      </p:sp>
    </p:spTree>
    <p:extLst>
      <p:ext uri="{BB962C8B-B14F-4D97-AF65-F5344CB8AC3E}">
        <p14:creationId xmlns:p14="http://schemas.microsoft.com/office/powerpoint/2010/main" val="1824730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运动对</a:t>
            </a:r>
            <a:r>
              <a:rPr lang="zh-CN" altLang="en-US" sz="5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循环</a:t>
            </a:r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系统衰老的影响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低氧训练也能增强心血管系统的功能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CFC5BB3-D833-47A2-B75A-F240D4980A1C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D5EF1160-5F37-457A-944A-F11BAEC89402}"/>
              </a:ext>
            </a:extLst>
          </p:cNvPr>
          <p:cNvSpPr/>
          <p:nvPr/>
        </p:nvSpPr>
        <p:spPr bwMode="auto">
          <a:xfrm>
            <a:off x="5212432" y="1354487"/>
            <a:ext cx="3456384" cy="2880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A07B469-3582-4C93-B33F-DDA8D939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39" y="1357671"/>
            <a:ext cx="2189038" cy="28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94E67E5-BD16-4080-844D-0B5C45D5D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357671"/>
            <a:ext cx="1875489" cy="288000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BB53467E-573B-49A5-A186-18A36369B4E3}"/>
              </a:ext>
            </a:extLst>
          </p:cNvPr>
          <p:cNvSpPr/>
          <p:nvPr/>
        </p:nvSpPr>
        <p:spPr>
          <a:xfrm>
            <a:off x="5433366" y="3100590"/>
            <a:ext cx="3052130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tx1"/>
                </a:solidFill>
                <a:latin typeface="Helvetica Neue"/>
              </a:rPr>
              <a:t>Nature</a:t>
            </a:r>
            <a:r>
              <a:rPr lang="en-US" altLang="zh-CN" dirty="0">
                <a:solidFill>
                  <a:schemeClr val="tx1"/>
                </a:solidFill>
                <a:latin typeface="Helvetica Neue"/>
              </a:rPr>
              <a:t>, 2017 Jan 12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6EC0864-F8F1-4653-946C-248FAA168080}"/>
              </a:ext>
            </a:extLst>
          </p:cNvPr>
          <p:cNvSpPr/>
          <p:nvPr/>
        </p:nvSpPr>
        <p:spPr>
          <a:xfrm>
            <a:off x="5697580" y="1737619"/>
            <a:ext cx="2610552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333333"/>
                </a:solidFill>
                <a:latin typeface="Helvetica Neue"/>
              </a:rPr>
              <a:t>低氧训练诱导小鼠心肌再生</a:t>
            </a:r>
            <a:endParaRPr lang="zh-CN" altLang="en-US" sz="28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8983CFB-C3C2-4060-A7C0-586D0EA31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89" y="4347191"/>
            <a:ext cx="8280000" cy="161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03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运动对</a:t>
            </a:r>
            <a:r>
              <a:rPr lang="zh-CN" altLang="en-US" sz="5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循环</a:t>
            </a:r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系统衰老的影响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运动能减少动脉粥样硬化的发生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CFC5BB3-D833-47A2-B75A-F240D4980A1C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6">
            <a:extLst>
              <a:ext uri="{FF2B5EF4-FFF2-40B4-BE49-F238E27FC236}">
                <a16:creationId xmlns:a16="http://schemas.microsoft.com/office/drawing/2014/main" id="{83A75113-E6BE-46A7-9540-326E6105C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490" y="4734804"/>
            <a:ext cx="7343775" cy="48736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35921" dir="2700000" algn="ctr" rotWithShape="0">
              <a:schemeClr val="hlink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/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隶书" pitchFamily="2" charset="-122"/>
                <a:ea typeface="华文隶书" pitchFamily="2" charset="-122"/>
              </a:rPr>
              <a:t>动脉粥样硬化的现代检查与未来治疗</a:t>
            </a:r>
          </a:p>
        </p:txBody>
      </p:sp>
      <p:pic>
        <p:nvPicPr>
          <p:cNvPr id="17" name="Picture 9" descr="血管02">
            <a:extLst>
              <a:ext uri="{FF2B5EF4-FFF2-40B4-BE49-F238E27FC236}">
                <a16:creationId xmlns:a16="http://schemas.microsoft.com/office/drawing/2014/main" id="{12CE8596-8B38-41C7-9BDC-249B4668B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" y="1256671"/>
            <a:ext cx="4342355" cy="33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0" descr="血管nano">
            <a:extLst>
              <a:ext uri="{FF2B5EF4-FFF2-40B4-BE49-F238E27FC236}">
                <a16:creationId xmlns:a16="http://schemas.microsoft.com/office/drawing/2014/main" id="{4F7E3541-7825-420D-9C04-5B984821F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980" y="1360306"/>
            <a:ext cx="4472049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0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92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如何运动</a:t>
            </a:r>
            <a:endParaRPr lang="en-US" altLang="zh-CN" sz="5600" b="1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4"/>
            <a:ext cx="8458200" cy="584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zh-CN" altLang="en-US" sz="3200" b="1" dirty="0">
                <a:solidFill>
                  <a:srgbClr val="C00000"/>
                </a:solidFill>
              </a:rPr>
              <a:t>有氧运动</a:t>
            </a:r>
            <a:r>
              <a:rPr lang="en-US" altLang="zh-CN" sz="3200" b="1" dirty="0">
                <a:solidFill>
                  <a:srgbClr val="C00000"/>
                </a:solidFill>
              </a:rPr>
              <a:t>+</a:t>
            </a:r>
            <a:r>
              <a:rPr lang="zh-CN" altLang="en-US" sz="3200" b="1" dirty="0">
                <a:solidFill>
                  <a:srgbClr val="C00000"/>
                </a:solidFill>
              </a:rPr>
              <a:t>拉伸</a:t>
            </a:r>
            <a:r>
              <a:rPr lang="en-US" altLang="zh-CN" sz="3200" b="1" dirty="0">
                <a:solidFill>
                  <a:srgbClr val="C00000"/>
                </a:solidFill>
              </a:rPr>
              <a:t>+</a:t>
            </a:r>
            <a:r>
              <a:rPr lang="zh-CN" altLang="en-US" sz="3200" b="1" dirty="0">
                <a:solidFill>
                  <a:srgbClr val="C00000"/>
                </a:solidFill>
              </a:rPr>
              <a:t>核心力量</a:t>
            </a:r>
            <a:endParaRPr lang="en-US" altLang="zh-CN" sz="3200" b="1" dirty="0">
              <a:solidFill>
                <a:srgbClr val="C00000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58CDA6D-6A36-42A8-9A29-65B5A58AE05D}"/>
              </a:ext>
            </a:extLst>
          </p:cNvPr>
          <p:cNvCxnSpPr/>
          <p:nvPr/>
        </p:nvCxnSpPr>
        <p:spPr bwMode="auto">
          <a:xfrm>
            <a:off x="41275" y="617220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ctangle 7">
            <a:extLst>
              <a:ext uri="{FF2B5EF4-FFF2-40B4-BE49-F238E27FC236}">
                <a16:creationId xmlns:a16="http://schemas.microsoft.com/office/drawing/2014/main" id="{4ADBECD7-459E-4A04-8BE5-60E1385C0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687807"/>
            <a:ext cx="8716025" cy="638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rgbClr val="000066"/>
                </a:solidFill>
              </a:rPr>
              <a:t>有氧运动</a:t>
            </a:r>
            <a:r>
              <a:rPr lang="en-US" altLang="zh-CN" sz="3200" b="1" dirty="0">
                <a:solidFill>
                  <a:srgbClr val="000066"/>
                </a:solidFill>
              </a:rPr>
              <a:t>: </a:t>
            </a:r>
            <a:r>
              <a:rPr lang="zh-CN" altLang="en-US" sz="3200" b="1" dirty="0">
                <a:solidFill>
                  <a:srgbClr val="000066"/>
                </a:solidFill>
              </a:rPr>
              <a:t>慢跑</a:t>
            </a:r>
            <a:r>
              <a:rPr lang="en-US" altLang="zh-CN" sz="3200" b="1" dirty="0">
                <a:solidFill>
                  <a:srgbClr val="000066"/>
                </a:solidFill>
              </a:rPr>
              <a:t>30’</a:t>
            </a:r>
            <a:r>
              <a:rPr lang="zh-CN" altLang="en-US" sz="3200" b="1" dirty="0">
                <a:solidFill>
                  <a:srgbClr val="000066"/>
                </a:solidFill>
              </a:rPr>
              <a:t>，最大心率</a:t>
            </a:r>
            <a:r>
              <a:rPr lang="en-US" altLang="zh-CN" sz="3200" b="1" dirty="0">
                <a:solidFill>
                  <a:srgbClr val="000066"/>
                </a:solidFill>
              </a:rPr>
              <a:t>59%~85%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48400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66"/>
                </a:solidFill>
              </a:rPr>
              <a:t>最大心率</a:t>
            </a:r>
            <a:r>
              <a:rPr lang="en-US" altLang="zh-CN" sz="2800" b="1" dirty="0">
                <a:solidFill>
                  <a:srgbClr val="000066"/>
                </a:solidFill>
              </a:rPr>
              <a:t>=220-</a:t>
            </a:r>
            <a:r>
              <a:rPr lang="zh-CN" altLang="en-US" sz="2800" b="1" dirty="0">
                <a:solidFill>
                  <a:srgbClr val="000066"/>
                </a:solidFill>
              </a:rPr>
              <a:t>实际年龄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5C9FEA-5D8D-4E4D-B055-84F324ACB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056" y="2852701"/>
            <a:ext cx="3600000" cy="3014699"/>
          </a:xfrm>
          <a:prstGeom prst="rect">
            <a:avLst/>
          </a:prstGeom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F219CF51-7252-4032-9E35-76E8E88B5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99" y="2513011"/>
            <a:ext cx="5249263" cy="36341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C00000"/>
                </a:solidFill>
              </a:rPr>
              <a:t>几个常识</a:t>
            </a:r>
            <a:r>
              <a:rPr lang="en-US" altLang="zh-CN" sz="3200" b="1" dirty="0">
                <a:solidFill>
                  <a:srgbClr val="000066"/>
                </a:solidFill>
              </a:rPr>
              <a:t>: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000066"/>
                </a:solidFill>
              </a:rPr>
              <a:t>跑前热身很重要</a:t>
            </a:r>
            <a:endParaRPr lang="en-US" altLang="zh-CN" sz="3200" b="1" dirty="0">
              <a:solidFill>
                <a:srgbClr val="000066"/>
              </a:solidFill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000066"/>
                </a:solidFill>
              </a:rPr>
              <a:t>头</a:t>
            </a:r>
            <a:r>
              <a:rPr lang="en-US" altLang="zh-CN" sz="3200" b="1" dirty="0">
                <a:solidFill>
                  <a:srgbClr val="000066"/>
                </a:solidFill>
              </a:rPr>
              <a:t>,</a:t>
            </a:r>
            <a:r>
              <a:rPr lang="zh-CN" altLang="en-US" sz="3200" b="1" dirty="0">
                <a:solidFill>
                  <a:srgbClr val="000066"/>
                </a:solidFill>
              </a:rPr>
              <a:t>肩</a:t>
            </a:r>
            <a:r>
              <a:rPr lang="en-US" altLang="zh-CN" sz="3200" b="1" dirty="0">
                <a:solidFill>
                  <a:srgbClr val="000066"/>
                </a:solidFill>
              </a:rPr>
              <a:t>,</a:t>
            </a:r>
            <a:r>
              <a:rPr lang="zh-CN" altLang="en-US" sz="3200" b="1" dirty="0">
                <a:solidFill>
                  <a:srgbClr val="000066"/>
                </a:solidFill>
              </a:rPr>
              <a:t>手臂</a:t>
            </a:r>
            <a:r>
              <a:rPr lang="en-US" altLang="zh-CN" sz="3200" b="1" dirty="0">
                <a:solidFill>
                  <a:srgbClr val="000066"/>
                </a:solidFill>
              </a:rPr>
              <a:t>,</a:t>
            </a:r>
            <a:r>
              <a:rPr lang="zh-CN" altLang="en-US" sz="3200" b="1" dirty="0">
                <a:solidFill>
                  <a:srgbClr val="000066"/>
                </a:solidFill>
              </a:rPr>
              <a:t>腰</a:t>
            </a:r>
            <a:r>
              <a:rPr lang="en-US" altLang="zh-CN" sz="3200" b="1" dirty="0">
                <a:solidFill>
                  <a:srgbClr val="000066"/>
                </a:solidFill>
              </a:rPr>
              <a:t>,</a:t>
            </a:r>
            <a:r>
              <a:rPr lang="zh-CN" altLang="en-US" sz="3200" b="1" dirty="0">
                <a:solidFill>
                  <a:srgbClr val="000066"/>
                </a:solidFill>
              </a:rPr>
              <a:t>躯干</a:t>
            </a:r>
            <a:r>
              <a:rPr lang="en-US" altLang="zh-CN" sz="3200" b="1" dirty="0">
                <a:solidFill>
                  <a:srgbClr val="000066"/>
                </a:solidFill>
              </a:rPr>
              <a:t>,</a:t>
            </a:r>
            <a:r>
              <a:rPr lang="zh-CN" altLang="en-US" sz="3200" b="1" dirty="0">
                <a:solidFill>
                  <a:srgbClr val="000066"/>
                </a:solidFill>
              </a:rPr>
              <a:t>脚姿势要正确</a:t>
            </a:r>
            <a:endParaRPr lang="en-US" altLang="zh-CN" sz="3200" b="1" dirty="0">
              <a:solidFill>
                <a:srgbClr val="000066"/>
              </a:solidFill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000066"/>
                </a:solidFill>
              </a:rPr>
              <a:t>速与量要渐进</a:t>
            </a:r>
            <a:endParaRPr lang="en-US" altLang="zh-CN" sz="3200" b="1" dirty="0">
              <a:solidFill>
                <a:srgbClr val="000066"/>
              </a:solidFill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000066"/>
                </a:solidFill>
              </a:rPr>
              <a:t>跑后拉伸是放松</a:t>
            </a:r>
            <a:endParaRPr lang="en-US" altLang="zh-CN" sz="3200" b="1" dirty="0">
              <a:solidFill>
                <a:srgbClr val="000066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4A9362C-A201-41CA-AA12-8DC39F91F236}"/>
              </a:ext>
            </a:extLst>
          </p:cNvPr>
          <p:cNvCxnSpPr/>
          <p:nvPr/>
        </p:nvCxnSpPr>
        <p:spPr bwMode="auto">
          <a:xfrm>
            <a:off x="41275" y="2513011"/>
            <a:ext cx="52560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78FCDF3-3230-454D-BE43-4B561A708EF7}"/>
              </a:ext>
            </a:extLst>
          </p:cNvPr>
          <p:cNvCxnSpPr>
            <a:cxnSpLocks/>
          </p:cNvCxnSpPr>
          <p:nvPr/>
        </p:nvCxnSpPr>
        <p:spPr bwMode="auto">
          <a:xfrm>
            <a:off x="5288763" y="2524669"/>
            <a:ext cx="0" cy="360000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0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运动对</a:t>
            </a:r>
            <a:r>
              <a:rPr lang="zh-CN" altLang="en-US" sz="50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呼吸</a:t>
            </a:r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系统衰老的影响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73452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运动能改善呼吸肌和呼吸道结构，增强呼吸效率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CFC5BB3-D833-47A2-B75A-F240D4980A1C}"/>
              </a:ext>
            </a:extLst>
          </p:cNvPr>
          <p:cNvCxnSpPr/>
          <p:nvPr/>
        </p:nvCxnSpPr>
        <p:spPr bwMode="auto">
          <a:xfrm>
            <a:off x="41275" y="623483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0F7999D6-7F09-457A-AD2B-8B634F23D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84599"/>
            <a:ext cx="6864000" cy="51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24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34925" y="914401"/>
            <a:ext cx="9067800" cy="5926138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28690" name="Rectangle 18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en-US" altLang="zh-CN" sz="4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Summary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238AC3-FD62-4DF9-BC1B-68EB7B3167D9}"/>
              </a:ext>
            </a:extLst>
          </p:cNvPr>
          <p:cNvSpPr/>
          <p:nvPr/>
        </p:nvSpPr>
        <p:spPr>
          <a:xfrm>
            <a:off x="301625" y="1514886"/>
            <a:ext cx="8534400" cy="4428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rgbClr val="000066"/>
                </a:solidFill>
              </a:rPr>
              <a:t>运动可以通过抗逆锻炼改善机体的供能</a:t>
            </a:r>
            <a:endParaRPr lang="en-US" altLang="zh-CN" sz="3200" b="1" dirty="0">
              <a:solidFill>
                <a:srgbClr val="000066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rgbClr val="000066"/>
                </a:solidFill>
              </a:rPr>
              <a:t>呼吸供氧能力是决定了运动极限</a:t>
            </a:r>
            <a:endParaRPr lang="en-US" altLang="zh-CN" sz="3200" b="1" dirty="0">
              <a:solidFill>
                <a:srgbClr val="000066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rgbClr val="000066"/>
                </a:solidFill>
              </a:rPr>
              <a:t>运动能系统改善运动系统、循环系统和呼吸系统的功能，并延缓相关衰老变化</a:t>
            </a:r>
            <a:endParaRPr lang="en-US" altLang="zh-CN" sz="3200" b="1" dirty="0">
              <a:solidFill>
                <a:srgbClr val="000066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rgbClr val="000066"/>
                </a:solidFill>
              </a:rPr>
              <a:t>反过来，相关系统功能的改善又能促进运动能力的提升</a:t>
            </a:r>
            <a:endParaRPr lang="en-US" altLang="zh-CN" sz="3200" b="1" dirty="0">
              <a:solidFill>
                <a:srgbClr val="0000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92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如何运动</a:t>
            </a:r>
            <a:endParaRPr lang="en-US" altLang="zh-CN" sz="5600" b="1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4"/>
            <a:ext cx="8458200" cy="584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zh-CN" altLang="en-US" sz="3200" b="1" dirty="0">
                <a:solidFill>
                  <a:srgbClr val="C00000"/>
                </a:solidFill>
              </a:rPr>
              <a:t>有氧运动</a:t>
            </a:r>
            <a:r>
              <a:rPr lang="en-US" altLang="zh-CN" sz="3200" b="1" dirty="0">
                <a:solidFill>
                  <a:srgbClr val="C00000"/>
                </a:solidFill>
              </a:rPr>
              <a:t>+</a:t>
            </a:r>
            <a:r>
              <a:rPr lang="zh-CN" altLang="en-US" sz="3200" b="1" dirty="0">
                <a:solidFill>
                  <a:srgbClr val="C00000"/>
                </a:solidFill>
              </a:rPr>
              <a:t>拉伸</a:t>
            </a:r>
            <a:r>
              <a:rPr lang="en-US" altLang="zh-CN" sz="3200" b="1" dirty="0">
                <a:solidFill>
                  <a:srgbClr val="C00000"/>
                </a:solidFill>
              </a:rPr>
              <a:t>+</a:t>
            </a:r>
            <a:r>
              <a:rPr lang="zh-CN" altLang="en-US" sz="3200" b="1" dirty="0">
                <a:solidFill>
                  <a:srgbClr val="C00000"/>
                </a:solidFill>
              </a:rPr>
              <a:t>核心力量</a:t>
            </a:r>
            <a:endParaRPr lang="en-US" altLang="zh-CN" sz="3200" b="1" dirty="0">
              <a:solidFill>
                <a:srgbClr val="C00000"/>
              </a:solidFill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ADBECD7-459E-4A04-8BE5-60E1385C0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687807"/>
            <a:ext cx="8716025" cy="638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rgbClr val="000066"/>
                </a:solidFill>
              </a:rPr>
              <a:t>核心肌群锻炼</a:t>
            </a:r>
            <a:r>
              <a:rPr lang="en-US" altLang="zh-CN" sz="3200" b="1" dirty="0">
                <a:solidFill>
                  <a:srgbClr val="000066"/>
                </a:solidFill>
              </a:rPr>
              <a:t>: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6E384C-D8AF-4AE7-B595-14654C8A6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86" y="2467893"/>
            <a:ext cx="4320000" cy="14863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2A2A7C-7CC4-4258-8907-9212CE0F8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598" y="2467893"/>
            <a:ext cx="2428084" cy="14868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0F6A2E8-361C-42DE-B212-9289E3EDC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07" y="4495479"/>
            <a:ext cx="4320000" cy="176687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866528B-8D77-402B-93F4-0DFB83A35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591" y="4494750"/>
            <a:ext cx="2088099" cy="17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3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运动作用机理</a:t>
            </a:r>
            <a:r>
              <a:rPr lang="en-US" altLang="zh-CN" sz="5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</a:t>
            </a:r>
            <a:r>
              <a:rPr lang="zh-CN" altLang="en-US" sz="5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抑制</a:t>
            </a:r>
            <a:r>
              <a:rPr lang="en-US" altLang="zh-CN" sz="5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RMR</a:t>
            </a:r>
            <a:r>
              <a:rPr lang="zh-CN" altLang="en-US" sz="5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下降</a:t>
            </a:r>
            <a:r>
              <a:rPr lang="en-US" altLang="zh-CN" sz="5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?</a:t>
            </a:r>
            <a:endParaRPr lang="zh-CN" altLang="en-US" sz="5000" b="1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3"/>
            <a:ext cx="8458200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endParaRPr lang="en-US" altLang="zh-CN" sz="3600" b="1" dirty="0">
              <a:solidFill>
                <a:srgbClr val="C00000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58CDA6D-6A36-42A8-9A29-65B5A58AE05D}"/>
              </a:ext>
            </a:extLst>
          </p:cNvPr>
          <p:cNvCxnSpPr/>
          <p:nvPr/>
        </p:nvCxnSpPr>
        <p:spPr bwMode="auto">
          <a:xfrm>
            <a:off x="41275" y="6172200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11C602F-32A2-4DD9-844E-AB6A03BD4A07}"/>
              </a:ext>
            </a:extLst>
          </p:cNvPr>
          <p:cNvSpPr/>
          <p:nvPr/>
        </p:nvSpPr>
        <p:spPr>
          <a:xfrm>
            <a:off x="34925" y="6248400"/>
            <a:ext cx="901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66"/>
                </a:solidFill>
              </a:rPr>
              <a:t>机体各器官的静息代谢率随增龄下降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8121FA-3380-48AB-A5B9-14536F9E8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04" y="998821"/>
            <a:ext cx="8413696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6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B6B7BA-B6DE-4C5A-A15B-1CBED8E2C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83252"/>
            <a:ext cx="6335953" cy="4320000"/>
          </a:xfrm>
          <a:prstGeom prst="rect">
            <a:avLst/>
          </a:prstGeom>
        </p:spPr>
      </p:pic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运动作用机理</a:t>
            </a:r>
            <a:r>
              <a:rPr lang="en-US" altLang="zh-CN" sz="5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</a:t>
            </a:r>
            <a:r>
              <a:rPr lang="zh-CN" altLang="en-US" sz="5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抗逆锻炼？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3"/>
            <a:ext cx="8458200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endParaRPr lang="en-US" altLang="zh-CN" sz="3600" b="1" dirty="0">
              <a:solidFill>
                <a:srgbClr val="C00000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58CDA6D-6A36-42A8-9A29-65B5A58AE05D}"/>
              </a:ext>
            </a:extLst>
          </p:cNvPr>
          <p:cNvCxnSpPr/>
          <p:nvPr/>
        </p:nvCxnSpPr>
        <p:spPr bwMode="auto">
          <a:xfrm>
            <a:off x="41275" y="1799571"/>
            <a:ext cx="906145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ctangle 7">
            <a:extLst>
              <a:ext uri="{FF2B5EF4-FFF2-40B4-BE49-F238E27FC236}">
                <a16:creationId xmlns:a16="http://schemas.microsoft.com/office/drawing/2014/main" id="{9D0808FD-8B93-4B88-B28F-EA493B8ED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573" y="1066800"/>
            <a:ext cx="8716025" cy="638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3200" b="1" dirty="0">
                <a:solidFill>
                  <a:srgbClr val="000066"/>
                </a:solidFill>
              </a:rPr>
              <a:t>耗能的运动，如何能给机体充能？</a:t>
            </a:r>
            <a:endParaRPr lang="en-US" altLang="zh-CN" sz="3200" b="1" dirty="0">
              <a:solidFill>
                <a:srgbClr val="000066"/>
              </a:solidFill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C751491-2154-419D-ABBD-F85C730CA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799571"/>
            <a:ext cx="8716025" cy="638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3200" b="1" dirty="0">
                <a:solidFill>
                  <a:srgbClr val="C00000"/>
                </a:solidFill>
                <a:sym typeface="Wingdings" panose="05000000000000000000" pitchFamily="2" charset="2"/>
              </a:rPr>
              <a:t>抗逆锻炼</a:t>
            </a:r>
            <a:r>
              <a:rPr lang="zh-CN" altLang="en-US" sz="3200" b="1" dirty="0">
                <a:solidFill>
                  <a:srgbClr val="000066"/>
                </a:solidFill>
                <a:sym typeface="Wingdings" panose="05000000000000000000" pitchFamily="2" charset="2"/>
              </a:rPr>
              <a:t>：适度应激刺激</a:t>
            </a:r>
            <a:r>
              <a:rPr lang="en-US" altLang="zh-CN" sz="3200" b="1" dirty="0">
                <a:solidFill>
                  <a:srgbClr val="000066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3200" b="1" dirty="0">
                <a:solidFill>
                  <a:srgbClr val="000066"/>
                </a:solidFill>
                <a:sym typeface="Wingdings" panose="05000000000000000000" pitchFamily="2" charset="2"/>
              </a:rPr>
              <a:t>稳态缓冲能力加强</a:t>
            </a:r>
            <a:endParaRPr lang="en-US" altLang="zh-CN" sz="3200" b="1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26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"/>
            <a:ext cx="9144000" cy="923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18000" rIns="18000" anchor="ctr"/>
          <a:lstStyle/>
          <a:p>
            <a:r>
              <a:rPr lang="zh-CN" altLang="en-US" sz="5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运动作用机理</a:t>
            </a:r>
            <a:r>
              <a:rPr lang="en-US" altLang="zh-CN" sz="5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</a:t>
            </a:r>
            <a:r>
              <a:rPr lang="zh-CN" altLang="en-US" sz="5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抗逆锻炼？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925" y="948065"/>
            <a:ext cx="9067800" cy="59040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zh-CN" alt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1000" y="1015653"/>
            <a:ext cx="8458200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</a:pPr>
            <a:endParaRPr lang="en-US" altLang="zh-CN" sz="3600" b="1" dirty="0">
              <a:solidFill>
                <a:srgbClr val="C00000"/>
              </a:solidFill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C751491-2154-419D-ABBD-F85C730CA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852961"/>
            <a:ext cx="8716025" cy="638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noAutofit/>
          </a:bodyPr>
          <a:lstStyle>
            <a:lvl1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3200" b="1" dirty="0">
                <a:solidFill>
                  <a:srgbClr val="000066"/>
                </a:solidFill>
                <a:sym typeface="Wingdings" panose="05000000000000000000" pitchFamily="2" charset="2"/>
              </a:rPr>
              <a:t>抗逆锻炼：</a:t>
            </a:r>
            <a:r>
              <a:rPr lang="en-US" altLang="zh-CN" sz="3200" b="1" dirty="0">
                <a:solidFill>
                  <a:srgbClr val="000066"/>
                </a:solidFill>
                <a:sym typeface="Wingdings" panose="05000000000000000000" pitchFamily="2" charset="2"/>
              </a:rPr>
              <a:t>Redox allostasis</a:t>
            </a:r>
            <a:endParaRPr lang="en-US" altLang="zh-CN" sz="3200" b="1" dirty="0">
              <a:solidFill>
                <a:srgbClr val="000066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D5BDC2-B2B4-4FDE-A328-F7E9CEAC8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4" y="1591832"/>
            <a:ext cx="7000422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3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1828800"/>
            <a:ext cx="91440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18000" tIns="45720" rIns="1800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5800" b="1" kern="0" dirty="0">
                <a:ln w="0"/>
                <a:solidFill>
                  <a:srgbClr val="00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运动与哪些系统密切相关</a:t>
            </a:r>
            <a:r>
              <a:rPr lang="en-US" altLang="zh-CN" sz="5800" b="1" dirty="0">
                <a:ln w="0"/>
                <a:solidFill>
                  <a:srgbClr val="00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</a:rPr>
              <a:t>?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4925" y="4114800"/>
            <a:ext cx="9067800" cy="2730371"/>
            <a:chOff x="34925" y="3124200"/>
            <a:chExt cx="9067800" cy="3716338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4925" y="3124200"/>
              <a:ext cx="9067800" cy="371633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000" rIns="18000" anchor="ctr"/>
            <a:lstStyle/>
            <a:p>
              <a:endParaRPr lang="zh-CN" altLang="en-US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606425" y="3435350"/>
              <a:ext cx="7924800" cy="31242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000" rIns="18000" anchor="ctr"/>
            <a:lstStyle>
              <a:lvl1pPr algn="l"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algn="l"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l"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l"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l"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5413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3600" b="1" dirty="0"/>
                <a:t>哪些系统</a:t>
              </a:r>
              <a:r>
                <a:rPr lang="zh-CN" altLang="en-US" sz="3600" b="1" dirty="0">
                  <a:solidFill>
                    <a:srgbClr val="0000CC"/>
                  </a:solidFill>
                </a:rPr>
                <a:t>直接参与</a:t>
              </a:r>
              <a:r>
                <a:rPr lang="zh-CN" altLang="en-US" sz="3600" b="1" dirty="0"/>
                <a:t>运动？</a:t>
              </a:r>
              <a:endParaRPr lang="en-US" altLang="zh-CN" sz="3600" b="1" dirty="0"/>
            </a:p>
            <a:p>
              <a:pPr algn="ctr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3600" b="1" dirty="0"/>
                <a:t>哪些系统</a:t>
              </a:r>
              <a:r>
                <a:rPr lang="zh-CN" altLang="en-US" sz="3600" b="1" dirty="0">
                  <a:solidFill>
                    <a:srgbClr val="0000CC"/>
                  </a:solidFill>
                </a:rPr>
                <a:t>决定</a:t>
              </a:r>
              <a:r>
                <a:rPr lang="zh-CN" altLang="en-US" sz="3600" b="1" dirty="0"/>
                <a:t>运动能力？</a:t>
              </a:r>
              <a:endParaRPr lang="en-US" altLang="zh-CN" sz="3600" b="1" dirty="0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1D743B4-1063-44D0-9085-97790091E85A}"/>
              </a:ext>
            </a:extLst>
          </p:cNvPr>
          <p:cNvCxnSpPr/>
          <p:nvPr/>
        </p:nvCxnSpPr>
        <p:spPr bwMode="auto">
          <a:xfrm>
            <a:off x="-8829" y="1799571"/>
            <a:ext cx="91800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2DEF061-4E87-4639-9E84-5BF227AD5092}"/>
              </a:ext>
            </a:extLst>
          </p:cNvPr>
          <p:cNvCxnSpPr/>
          <p:nvPr/>
        </p:nvCxnSpPr>
        <p:spPr bwMode="auto">
          <a:xfrm>
            <a:off x="-25052" y="3962400"/>
            <a:ext cx="91800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89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18000" tIns="45720" rIns="1800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18000" tIns="45720" rIns="1800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3572</TotalTime>
  <Words>1784</Words>
  <Application>Microsoft Office PowerPoint</Application>
  <PresentationFormat>全屏显示(4:3)</PresentationFormat>
  <Paragraphs>254</Paragraphs>
  <Slides>41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Helvetica Neue</vt:lpstr>
      <vt:lpstr>等线</vt:lpstr>
      <vt:lpstr>华文行楷</vt:lpstr>
      <vt:lpstr>华文隶书</vt:lpstr>
      <vt:lpstr>楷体_GB2312</vt:lpstr>
      <vt:lpstr>隶书</vt:lpstr>
      <vt:lpstr>Arial</vt:lpstr>
      <vt:lpstr>Calibri</vt:lpstr>
      <vt:lpstr>Times New Roman</vt:lpstr>
      <vt:lpstr>Wingdings</vt:lpstr>
      <vt:lpstr>默认设计模板</vt:lpstr>
      <vt:lpstr>第二讲：运动与衰老 2. Exercise and aging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Myofibrils(肌原纤维)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Li Guolin</cp:lastModifiedBy>
  <cp:revision>696</cp:revision>
  <cp:lastPrinted>1601-01-01T00:00:00Z</cp:lastPrinted>
  <dcterms:created xsi:type="dcterms:W3CDTF">1601-01-01T00:00:00Z</dcterms:created>
  <dcterms:modified xsi:type="dcterms:W3CDTF">2019-09-11T03:39:14Z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